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rimo" charset="1" panose="020B0604020202020204"/>
      <p:regular r:id="rId29"/>
    </p:embeddedFont>
    <p:embeddedFont>
      <p:font typeface="Arimo Bold" charset="1" panose="020B0704020202020204"/>
      <p:regular r:id="rId30"/>
    </p:embeddedFont>
    <p:embeddedFont>
      <p:font typeface="Arial Bold" charset="1" panose="020B0802020202020204"/>
      <p:regular r:id="rId32"/>
    </p:embeddedFont>
    <p:embeddedFont>
      <p:font typeface="Arial Italics" charset="1" panose="020B0502020202090204"/>
      <p:regular r:id="rId34"/>
    </p:embeddedFont>
    <p:embeddedFont>
      <p:font typeface="Arial" charset="1" panose="020B0502020202020204"/>
      <p:regular r:id="rId35"/>
    </p:embeddedFont>
    <p:embeddedFont>
      <p:font typeface="Arimo Bold Italics" charset="1" panose="020B0704020202090204"/>
      <p:regular r:id="rId38"/>
    </p:embeddedFont>
    <p:embeddedFont>
      <p:font typeface="Open Sans" charset="1" panose="00000000000000000000"/>
      <p:regular r:id="rId46"/>
    </p:embeddedFont>
    <p:embeddedFont>
      <p:font typeface="Arimo Italics" charset="1" panose="020B0604020202090204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notesMasters/notesMaster1.xml" Type="http://schemas.openxmlformats.org/officeDocument/2006/relationships/notesMaster"/><Relationship Id="rId27" Target="theme/theme2.xml" Type="http://schemas.openxmlformats.org/officeDocument/2006/relationships/theme"/><Relationship Id="rId28" Target="notesSlides/notesSlide1.xml" Type="http://schemas.openxmlformats.org/officeDocument/2006/relationships/notes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2.xml" Type="http://schemas.openxmlformats.org/officeDocument/2006/relationships/notesSlide"/><Relationship Id="rId32" Target="fonts/font32.fntdata" Type="http://schemas.openxmlformats.org/officeDocument/2006/relationships/font"/><Relationship Id="rId33" Target="notesSlides/notesSlide3.xml" Type="http://schemas.openxmlformats.org/officeDocument/2006/relationships/notes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notesSlides/notesSlide4.xml" Type="http://schemas.openxmlformats.org/officeDocument/2006/relationships/notesSlide"/><Relationship Id="rId37" Target="notesSlides/notesSlide5.xml" Type="http://schemas.openxmlformats.org/officeDocument/2006/relationships/notesSlide"/><Relationship Id="rId38" Target="fonts/font38.fntdata" Type="http://schemas.openxmlformats.org/officeDocument/2006/relationships/font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7.xml" Type="http://schemas.openxmlformats.org/officeDocument/2006/relationships/notesSlide"/><Relationship Id="rId41" Target="notesSlides/notesSlide8.xml" Type="http://schemas.openxmlformats.org/officeDocument/2006/relationships/notesSlide"/><Relationship Id="rId42" Target="notesSlides/notesSlide9.xml" Type="http://schemas.openxmlformats.org/officeDocument/2006/relationships/notesSlide"/><Relationship Id="rId43" Target="notesSlides/notesSlide10.xml" Type="http://schemas.openxmlformats.org/officeDocument/2006/relationships/notesSlide"/><Relationship Id="rId44" Target="notesSlides/notesSlide11.xml" Type="http://schemas.openxmlformats.org/officeDocument/2006/relationships/notesSlide"/><Relationship Id="rId45" Target="notesSlides/notesSlide12.xml" Type="http://schemas.openxmlformats.org/officeDocument/2006/relationships/notesSlide"/><Relationship Id="rId46" Target="fonts/font46.fntdata" Type="http://schemas.openxmlformats.org/officeDocument/2006/relationships/font"/><Relationship Id="rId47" Target="notesSlides/notesSlide13.xml" Type="http://schemas.openxmlformats.org/officeDocument/2006/relationships/notesSlide"/><Relationship Id="rId48" Target="fonts/font48.fntdata" Type="http://schemas.openxmlformats.org/officeDocument/2006/relationships/font"/><Relationship Id="rId49" Target="notesSlides/notesSlide14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5.xml" Type="http://schemas.openxmlformats.org/officeDocument/2006/relationships/notesSlide"/><Relationship Id="rId51" Target="notesSlides/notesSlide16.xml" Type="http://schemas.openxmlformats.org/officeDocument/2006/relationships/notesSlide"/><Relationship Id="rId52" Target="notesSlides/notesSlide17.xml" Type="http://schemas.openxmlformats.org/officeDocument/2006/relationships/notesSlide"/><Relationship Id="rId53" Target="notesSlides/notesSlide18.xml" Type="http://schemas.openxmlformats.org/officeDocument/2006/relationships/notesSlide"/><Relationship Id="rId54" Target="notesSlides/notesSlide19.xml" Type="http://schemas.openxmlformats.org/officeDocument/2006/relationships/notesSlide"/><Relationship Id="rId55" Target="notesSlides/notesSlide20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There are several benefits to sales teams with CPQ/CLM:</a:t>
            </a:r>
          </a:p>
          <a:p>
            <a:r>
              <a:rPr lang="en-US"/>
              <a:t>Approval guardrails built into the system allow reps to see what needs approval BEFORE submitting</a:t>
            </a:r>
          </a:p>
          <a:p>
            <a:r>
              <a:rPr lang="en-US"/>
              <a:t>Professional quotes and contracts provide better customer experience</a:t>
            </a:r>
          </a:p>
          <a:p>
            <a:r>
              <a:rPr lang="en-US"/>
              <a:t>Pre-approved contract language and clauses provide faster iteration and shorter turnaround time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21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33.png" Type="http://schemas.openxmlformats.org/officeDocument/2006/relationships/image"/><Relationship Id="rId14" Target="../media/image34.sv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gif" Type="http://schemas.openxmlformats.org/officeDocument/2006/relationships/image"/><Relationship Id="rId12" Target="../media/image43.pn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slide3.xml" Type="http://schemas.openxmlformats.org/officeDocument/2006/relationships/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15" Target="../media/image56.png" Type="http://schemas.openxmlformats.org/officeDocument/2006/relationships/image"/><Relationship Id="rId16" Target="../media/image57.svg" Type="http://schemas.openxmlformats.org/officeDocument/2006/relationships/image"/><Relationship Id="rId17" Target="../media/image58.png" Type="http://schemas.openxmlformats.org/officeDocument/2006/relationships/image"/><Relationship Id="rId18" Target="../media/image59.sv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6.png" Type="http://schemas.openxmlformats.org/officeDocument/2006/relationships/image"/><Relationship Id="rId6" Target="../media/image47.png" Type="http://schemas.openxmlformats.org/officeDocument/2006/relationships/image"/><Relationship Id="rId7" Target="../media/image48.png" Type="http://schemas.openxmlformats.org/officeDocument/2006/relationships/image"/><Relationship Id="rId8" Target="../media/image49.pn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6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97962" y="9144636"/>
            <a:ext cx="17026200" cy="1142400"/>
            <a:chOff x="0" y="0"/>
            <a:chExt cx="22701600" cy="152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701631" cy="1523238"/>
            </a:xfrm>
            <a:custGeom>
              <a:avLst/>
              <a:gdLst/>
              <a:ahLst/>
              <a:cxnLst/>
              <a:rect r="r" b="b" t="t" l="l"/>
              <a:pathLst>
                <a:path h="1523238" w="22701631">
                  <a:moveTo>
                    <a:pt x="0" y="0"/>
                  </a:moveTo>
                  <a:lnTo>
                    <a:pt x="22701631" y="0"/>
                  </a:lnTo>
                  <a:lnTo>
                    <a:pt x="22701631" y="1523238"/>
                  </a:lnTo>
                  <a:lnTo>
                    <a:pt x="0" y="152323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4480274" y="6212374"/>
            <a:ext cx="3962362" cy="4275926"/>
          </a:xfrm>
          <a:custGeom>
            <a:avLst/>
            <a:gdLst/>
            <a:ahLst/>
            <a:cxnLst/>
            <a:rect r="r" b="b" t="t" l="l"/>
            <a:pathLst>
              <a:path h="4275926" w="3962362">
                <a:moveTo>
                  <a:pt x="0" y="0"/>
                </a:moveTo>
                <a:lnTo>
                  <a:pt x="3962362" y="0"/>
                </a:lnTo>
                <a:lnTo>
                  <a:pt x="3962362" y="4275926"/>
                </a:lnTo>
                <a:lnTo>
                  <a:pt x="0" y="4275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" y="1126175"/>
            <a:ext cx="15089400" cy="327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b="true" sz="99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Verizon Velocity Selling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" y="4669471"/>
            <a:ext cx="8229600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8"/>
              </a:lnSpc>
            </a:pPr>
          </a:p>
          <a:p>
            <a:pPr algn="l">
              <a:lnSpc>
                <a:spcPts val="4608"/>
              </a:lnSpc>
            </a:pPr>
            <a:r>
              <a:rPr lang="en-US" b="true" sz="4800">
                <a:solidFill>
                  <a:srgbClr val="FFBC3D"/>
                </a:solidFill>
                <a:latin typeface="Arimo Bold"/>
                <a:ea typeface="Arimo Bold"/>
                <a:cs typeface="Arimo Bold"/>
                <a:sym typeface="Arimo Bold"/>
              </a:rPr>
              <a:t>Strategic Ops Only</a:t>
            </a:r>
          </a:p>
          <a:p>
            <a:pPr algn="l">
              <a:lnSpc>
                <a:spcPts val="4608"/>
              </a:lnSpc>
            </a:pPr>
            <a:r>
              <a:rPr lang="en-US" sz="4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WIP - 2/21/24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5162700" y="2970950"/>
            <a:ext cx="13125296" cy="7368248"/>
          </a:xfrm>
          <a:custGeom>
            <a:avLst/>
            <a:gdLst/>
            <a:ahLst/>
            <a:cxnLst/>
            <a:rect r="r" b="b" t="t" l="l"/>
            <a:pathLst>
              <a:path h="7368248" w="13125296">
                <a:moveTo>
                  <a:pt x="0" y="0"/>
                </a:moveTo>
                <a:lnTo>
                  <a:pt x="13125296" y="0"/>
                </a:lnTo>
                <a:lnTo>
                  <a:pt x="13125296" y="7368248"/>
                </a:lnTo>
                <a:lnTo>
                  <a:pt x="0" y="7368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11649" t="0" r="-2415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7950" y="254750"/>
            <a:ext cx="3062594" cy="562850"/>
          </a:xfrm>
          <a:custGeom>
            <a:avLst/>
            <a:gdLst/>
            <a:ahLst/>
            <a:cxnLst/>
            <a:rect r="r" b="b" t="t" l="l"/>
            <a:pathLst>
              <a:path h="562850" w="3062594">
                <a:moveTo>
                  <a:pt x="0" y="0"/>
                </a:moveTo>
                <a:lnTo>
                  <a:pt x="3062594" y="0"/>
                </a:lnTo>
                <a:lnTo>
                  <a:pt x="3062594" y="562850"/>
                </a:lnTo>
                <a:lnTo>
                  <a:pt x="0" y="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18"/>
            </a:stretch>
          </a:blipFill>
        </p:spPr>
      </p:sp>
      <p:sp>
        <p:nvSpPr>
          <p:cNvPr name="AutoShape 6" id="6"/>
          <p:cNvSpPr/>
          <p:nvPr/>
        </p:nvSpPr>
        <p:spPr>
          <a:xfrm rot="5392740">
            <a:off x="6457665" y="5580050"/>
            <a:ext cx="9020870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077325" y="1119675"/>
            <a:ext cx="4767150" cy="6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Resolving Objections Model</a:t>
            </a:r>
          </a:p>
        </p:txBody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11290540" y="4488424"/>
          <a:ext cx="6731000" cy="2844800"/>
        </p:xfrm>
        <a:graphic>
          <a:graphicData uri="http://schemas.openxmlformats.org/drawingml/2006/table">
            <a:tbl>
              <a:tblPr/>
              <a:tblGrid>
                <a:gridCol w="1804314"/>
                <a:gridCol w="4926686"/>
              </a:tblGrid>
              <a:tr h="5636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EE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Relate by Acknowledging</a:t>
                      </a:r>
                      <a:endParaRPr lang="en-US" sz="1100"/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Acknowledge the objection</a:t>
                      </a:r>
                      <a:endParaRPr lang="en-US" sz="1100"/>
                    </a:p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Use empathy, when appropriate</a:t>
                      </a:r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12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EE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Question and Listen</a:t>
                      </a:r>
                      <a:endParaRPr lang="en-US" sz="1100"/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Ask a broad, open-ended question to understanding the objection</a:t>
                      </a:r>
                      <a:endParaRPr lang="en-US" sz="1100"/>
                    </a:p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Uncover the underlying concern and reasons for the concern</a:t>
                      </a:r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66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EE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Position</a:t>
                      </a:r>
                      <a:endParaRPr lang="en-US" sz="1100"/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Tailor your response to the customer’s needs</a:t>
                      </a:r>
                      <a:endParaRPr lang="en-US" sz="1100"/>
                    </a:p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Use concise and specific wording</a:t>
                      </a:r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9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EE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Check</a:t>
                      </a:r>
                      <a:endParaRPr lang="en-US" sz="1100"/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Ask an open-ended checking question to get feedback on how to proceed</a:t>
                      </a:r>
                      <a:endParaRPr lang="en-US" sz="1100"/>
                    </a:p>
                    <a:p>
                      <a:pPr algn="l" marL="434340" indent="-217170" lvl="1">
                        <a:lnSpc>
                          <a:spcPts val="2160"/>
                        </a:lnSpc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Repeat the process, as needed</a:t>
                      </a:r>
                    </a:p>
                  </a:txBody>
                  <a:tcPr marL="69998" marR="69998" marT="69998" marB="69998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455975" y="1093875"/>
            <a:ext cx="7602150" cy="275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4 Ps of Questioning</a:t>
            </a:r>
          </a:p>
          <a:p>
            <a:pPr algn="l">
              <a:lnSpc>
                <a:spcPts val="2640"/>
              </a:lnSpc>
            </a:pPr>
          </a:p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Use these to foster openness and create dialogue that uncovers the customer’s  needs so you can build your pitch and value statements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AutoShape 10" id="10"/>
          <p:cNvSpPr/>
          <p:nvPr/>
        </p:nvSpPr>
        <p:spPr>
          <a:xfrm rot="3745">
            <a:off x="355020" y="935200"/>
            <a:ext cx="17486860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8930177" y="259450"/>
            <a:ext cx="8889750" cy="70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b="true" sz="3200">
                <a:solidFill>
                  <a:srgbClr val="747676"/>
                </a:solidFill>
                <a:latin typeface="Arimo Bold"/>
                <a:ea typeface="Arimo Bold"/>
                <a:cs typeface="Arimo Bold"/>
                <a:sym typeface="Arimo Bold"/>
              </a:rPr>
              <a:t>Sales Methodology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4125" y="3762100"/>
            <a:ext cx="8322750" cy="510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9620" indent="-38481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Phrasing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Open ended questions and manage your tone to shape perceptions</a:t>
            </a:r>
          </a:p>
          <a:p>
            <a:pPr algn="l" marL="769620" indent="-384810" lvl="1">
              <a:lnSpc>
                <a:spcPts val="2879"/>
              </a:lnSpc>
            </a:pPr>
          </a:p>
          <a:p>
            <a:pPr algn="l" marL="769620" indent="-38481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Prefacing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Give the rationale with supporting benefits, trading, and acknowledgements</a:t>
            </a:r>
          </a:p>
          <a:p>
            <a:pPr algn="l" marL="769620" indent="-384810" lvl="1">
              <a:lnSpc>
                <a:spcPts val="2879"/>
              </a:lnSpc>
            </a:pPr>
          </a:p>
          <a:p>
            <a:pPr algn="l" marL="769620" indent="-38481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Pursuing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Ask drill-down questions to learn more and clarify any ambiguities.  Use MOM questions to quantify:</a:t>
            </a:r>
          </a:p>
          <a:p>
            <a:pPr algn="l" marL="769620" indent="-384810" lvl="1">
              <a:lnSpc>
                <a:spcPts val="2879"/>
              </a:lnSpc>
            </a:pPr>
          </a:p>
          <a:p>
            <a:pPr algn="l" marL="769620" indent="-384810" lvl="1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(How 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uch, How 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ften, How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M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any)</a:t>
            </a:r>
          </a:p>
          <a:p>
            <a:pPr algn="l" marL="769620" indent="-384810" lvl="1">
              <a:lnSpc>
                <a:spcPts val="2879"/>
              </a:lnSpc>
            </a:pPr>
          </a:p>
          <a:p>
            <a:pPr algn="l" marL="769620" indent="-384810" lvl="1">
              <a:lnSpc>
                <a:spcPts val="2879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Pacing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Be silent after asking questions, ask one question at a time, and don’t answer your own questions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835302" y="1645940"/>
            <a:ext cx="1556158" cy="1806000"/>
          </a:xfrm>
          <a:custGeom>
            <a:avLst/>
            <a:gdLst/>
            <a:ahLst/>
            <a:cxnLst/>
            <a:rect r="r" b="b" t="t" l="l"/>
            <a:pathLst>
              <a:path h="1806000" w="1556158">
                <a:moveTo>
                  <a:pt x="0" y="0"/>
                </a:moveTo>
                <a:lnTo>
                  <a:pt x="1556158" y="0"/>
                </a:lnTo>
                <a:lnTo>
                  <a:pt x="1556158" y="1806000"/>
                </a:lnTo>
                <a:lnTo>
                  <a:pt x="0" y="1806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2549" t="-10139" r="-33639" b="-20425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773601" y="1209021"/>
            <a:ext cx="1679550" cy="45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When to use it?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54801" y="2532207"/>
            <a:ext cx="11323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EF3000"/>
                </a:solidFill>
                <a:latin typeface="Arimo Bold"/>
                <a:ea typeface="Arimo Bold"/>
                <a:cs typeface="Arimo Bold"/>
                <a:sym typeface="Arimo Bold"/>
              </a:rPr>
              <a:t>Pain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240500" y="1336788"/>
            <a:ext cx="1467648" cy="1477796"/>
          </a:xfrm>
          <a:custGeom>
            <a:avLst/>
            <a:gdLst/>
            <a:ahLst/>
            <a:cxnLst/>
            <a:rect r="r" b="b" t="t" l="l"/>
            <a:pathLst>
              <a:path h="1477796" w="1467648">
                <a:moveTo>
                  <a:pt x="0" y="0"/>
                </a:moveTo>
                <a:lnTo>
                  <a:pt x="1467648" y="0"/>
                </a:lnTo>
                <a:lnTo>
                  <a:pt x="1467648" y="1477796"/>
                </a:lnTo>
                <a:lnTo>
                  <a:pt x="0" y="1477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899" t="-15268" r="-19412" b="-9698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6140399" y="1040403"/>
            <a:ext cx="1679550" cy="45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When to use it?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408135" y="1855569"/>
            <a:ext cx="11323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127475" y="2304575"/>
            <a:ext cx="5817150" cy="156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Resolve Objections Model provides a proven process for defusing defensiveness and engaging the customer in dialogue to</a:t>
            </a:r>
          </a:p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understand and resolve their resistance.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7950" y="254750"/>
            <a:ext cx="3062594" cy="562850"/>
          </a:xfrm>
          <a:custGeom>
            <a:avLst/>
            <a:gdLst/>
            <a:ahLst/>
            <a:cxnLst/>
            <a:rect r="r" b="b" t="t" l="l"/>
            <a:pathLst>
              <a:path h="562850" w="3062594">
                <a:moveTo>
                  <a:pt x="0" y="0"/>
                </a:moveTo>
                <a:lnTo>
                  <a:pt x="3062594" y="0"/>
                </a:lnTo>
                <a:lnTo>
                  <a:pt x="3062594" y="562850"/>
                </a:lnTo>
                <a:lnTo>
                  <a:pt x="0" y="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1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2825" y="1332075"/>
            <a:ext cx="8074350" cy="174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Build your pitch: Value Statements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model you can use to build a pitch that links your capabilities to a known or potential customer issue.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66700" y="3712796"/>
            <a:ext cx="6137998" cy="4079602"/>
          </a:xfrm>
          <a:custGeom>
            <a:avLst/>
            <a:gdLst/>
            <a:ahLst/>
            <a:cxnLst/>
            <a:rect r="r" b="b" t="t" l="l"/>
            <a:pathLst>
              <a:path h="4079602" w="6137998">
                <a:moveTo>
                  <a:pt x="0" y="0"/>
                </a:moveTo>
                <a:lnTo>
                  <a:pt x="6137998" y="0"/>
                </a:lnTo>
                <a:lnTo>
                  <a:pt x="6137998" y="4079602"/>
                </a:lnTo>
                <a:lnTo>
                  <a:pt x="0" y="4079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759079" y="3793025"/>
            <a:ext cx="43327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3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Start with cause:</a:t>
            </a:r>
          </a:p>
          <a:p>
            <a:pPr algn="l" marL="434340" indent="-217170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“You described how…”</a:t>
            </a:r>
          </a:p>
          <a:p>
            <a:pPr algn="l" marL="434340" indent="-217170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“You shared that…”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58925" y="5256135"/>
            <a:ext cx="46645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3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Insert customer-centric specific language:</a:t>
            </a:r>
          </a:p>
          <a:p>
            <a:pPr algn="l" marL="434340" indent="-217170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“Imagine if you could…”</a:t>
            </a:r>
          </a:p>
          <a:p>
            <a:pPr algn="l" marL="434340" indent="-217170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“What if you were able to…”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58925" y="6627991"/>
            <a:ext cx="4332750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3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End with value:</a:t>
            </a:r>
          </a:p>
          <a:p>
            <a:pPr algn="l" marL="434340" indent="-217170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“You could gain…”</a:t>
            </a:r>
          </a:p>
          <a:p>
            <a:pPr algn="l" marL="434340" indent="-217170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“You could save…”</a:t>
            </a:r>
          </a:p>
        </p:txBody>
      </p:sp>
      <p:sp>
        <p:nvSpPr>
          <p:cNvPr name="AutoShape 11" id="11"/>
          <p:cNvSpPr/>
          <p:nvPr/>
        </p:nvSpPr>
        <p:spPr>
          <a:xfrm rot="3745">
            <a:off x="355020" y="935200"/>
            <a:ext cx="17486860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8930177" y="259450"/>
            <a:ext cx="8889750" cy="70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b="true" sz="3200">
                <a:solidFill>
                  <a:srgbClr val="747676"/>
                </a:solidFill>
                <a:latin typeface="Arimo Bold"/>
                <a:ea typeface="Arimo Bold"/>
                <a:cs typeface="Arimo Bold"/>
                <a:sym typeface="Arimo Bold"/>
              </a:rPr>
              <a:t>Sales Methodology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435676" y="1475820"/>
            <a:ext cx="1556204" cy="1526066"/>
          </a:xfrm>
          <a:custGeom>
            <a:avLst/>
            <a:gdLst/>
            <a:ahLst/>
            <a:cxnLst/>
            <a:rect r="r" b="b" t="t" l="l"/>
            <a:pathLst>
              <a:path h="1526066" w="1556204">
                <a:moveTo>
                  <a:pt x="0" y="0"/>
                </a:moveTo>
                <a:lnTo>
                  <a:pt x="1556204" y="0"/>
                </a:lnTo>
                <a:lnTo>
                  <a:pt x="1556204" y="1526066"/>
                </a:lnTo>
                <a:lnTo>
                  <a:pt x="0" y="15260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4938" t="-22958" r="-22129" b="-1479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374005" y="1034909"/>
            <a:ext cx="1679550" cy="45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When to use it?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648877" y="2109019"/>
            <a:ext cx="11323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FFBF00"/>
                </a:solidFill>
                <a:latin typeface="Arimo Bold"/>
                <a:ea typeface="Arimo Bold"/>
                <a:cs typeface="Arimo Bold"/>
                <a:sym typeface="Arimo Bold"/>
              </a:rPr>
              <a:t>Value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63059" y="1904083"/>
            <a:ext cx="11323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08A92F"/>
                </a:solidFill>
                <a:latin typeface="Arimo Bold"/>
                <a:ea typeface="Arimo Bold"/>
                <a:cs typeface="Arimo Bold"/>
                <a:sym typeface="Arimo Bold"/>
              </a:rPr>
              <a:t>Vision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891223" y="6025396"/>
            <a:ext cx="5955150" cy="293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Land, Expand, Grow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Use Verizon Velocity Selling to sell across our complete portfolio.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Land - Solve the customer’s pain to </a:t>
            </a: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LAND 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first opportunity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Expand - Build on their vision to </a:t>
            </a: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EXPAND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additional services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Grow - Position above the network solutions to </a:t>
            </a: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GROW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the account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982512" y="1973200"/>
            <a:ext cx="3377502" cy="3436304"/>
          </a:xfrm>
          <a:custGeom>
            <a:avLst/>
            <a:gdLst/>
            <a:ahLst/>
            <a:cxnLst/>
            <a:rect r="r" b="b" t="t" l="l"/>
            <a:pathLst>
              <a:path h="3436304" w="3377502">
                <a:moveTo>
                  <a:pt x="0" y="0"/>
                </a:moveTo>
                <a:lnTo>
                  <a:pt x="3377502" y="0"/>
                </a:lnTo>
                <a:lnTo>
                  <a:pt x="3377502" y="3436304"/>
                </a:lnTo>
                <a:lnTo>
                  <a:pt x="0" y="34363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2246" t="-96007" r="-62815" b="-112044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6028135" y="978797"/>
            <a:ext cx="2054550" cy="45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When to use it?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258104" y="1424894"/>
            <a:ext cx="1449250" cy="1459200"/>
          </a:xfrm>
          <a:custGeom>
            <a:avLst/>
            <a:gdLst/>
            <a:ahLst/>
            <a:cxnLst/>
            <a:rect r="r" b="b" t="t" l="l"/>
            <a:pathLst>
              <a:path h="1459200" w="1449250">
                <a:moveTo>
                  <a:pt x="0" y="0"/>
                </a:moveTo>
                <a:lnTo>
                  <a:pt x="1449250" y="0"/>
                </a:lnTo>
                <a:lnTo>
                  <a:pt x="1449250" y="1459200"/>
                </a:lnTo>
                <a:lnTo>
                  <a:pt x="0" y="14592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6898" t="-15268" r="-19409" b="-970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6424783" y="1869915"/>
            <a:ext cx="11161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All</a:t>
            </a:r>
          </a:p>
        </p:txBody>
      </p:sp>
      <p:sp>
        <p:nvSpPr>
          <p:cNvPr name="AutoShape 22" id="22"/>
          <p:cNvSpPr/>
          <p:nvPr/>
        </p:nvSpPr>
        <p:spPr>
          <a:xfrm rot="5412670">
            <a:off x="7371446" y="5268650"/>
            <a:ext cx="8424507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" y="1257300"/>
            <a:ext cx="1417320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Opportunity Scoring</a:t>
            </a:r>
          </a:p>
        </p:txBody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765534" y="4984786"/>
          <a:ext cx="2844800" cy="3429000"/>
        </p:xfrm>
        <a:graphic>
          <a:graphicData uri="http://schemas.openxmlformats.org/drawingml/2006/table">
            <a:tbl>
              <a:tblPr/>
              <a:tblGrid>
                <a:gridCol w="413176"/>
                <a:gridCol w="2431624"/>
              </a:tblGrid>
              <a:tr h="40059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E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E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</a:tr>
              <a:tr h="71475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E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E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identification of need or pain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E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7088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E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Customer admitted need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  <a:tr h="89594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E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Pain discussion started with vision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70885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E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Customer confirms documented pain and causes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7560884" y="5045746"/>
          <a:ext cx="2819400" cy="3149600"/>
        </p:xfrm>
        <a:graphic>
          <a:graphicData uri="http://schemas.openxmlformats.org/drawingml/2006/table">
            <a:tbl>
              <a:tblPr/>
              <a:tblGrid>
                <a:gridCol w="388287"/>
                <a:gridCol w="2431113"/>
              </a:tblGrid>
              <a:tr h="33452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88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88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</a:tr>
              <a:tr h="72209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399">
                          <a:solidFill>
                            <a:srgbClr val="0088C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88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not known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88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69766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399">
                          <a:solidFill>
                            <a:srgbClr val="0088C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identified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  <a:tr h="89147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399">
                          <a:solidFill>
                            <a:srgbClr val="0088C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Access to vision agreed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50385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399">
                          <a:solidFill>
                            <a:srgbClr val="0088C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Access to vision documented and confirmed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4159518" y="5057618"/>
          <a:ext cx="2768600" cy="3149600"/>
        </p:xfrm>
        <a:graphic>
          <a:graphicData uri="http://schemas.openxmlformats.org/drawingml/2006/table">
            <a:tbl>
              <a:tblPr/>
              <a:tblGrid>
                <a:gridCol w="319668"/>
                <a:gridCol w="2448932"/>
              </a:tblGrid>
              <a:tr h="33715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A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A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</a:tr>
              <a:tr h="70748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AD3E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A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vision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AD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70165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AD3E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Vision discussion started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  <a:tr h="88684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AD3E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Vision includes differentiation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51646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AD3E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agrees differentiated solution meets vision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10954868" y="5045746"/>
          <a:ext cx="2768600" cy="3149600"/>
        </p:xfrm>
        <a:graphic>
          <a:graphicData uri="http://schemas.openxmlformats.org/drawingml/2006/table">
            <a:tbl>
              <a:tblPr/>
              <a:tblGrid>
                <a:gridCol w="289350"/>
                <a:gridCol w="2479250"/>
              </a:tblGrid>
              <a:tr h="33452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B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B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</a:tr>
              <a:tr h="72209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BC3C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B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value established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B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69766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BC3C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Value discussion started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  <a:tr h="89147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BC3C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Quantified value discussion started with vision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50385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BC3C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agrees value linked to differentiated solution 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14367998" y="5045746"/>
          <a:ext cx="2870200" cy="3124200"/>
        </p:xfrm>
        <a:graphic>
          <a:graphicData uri="http://schemas.openxmlformats.org/drawingml/2006/table">
            <a:tbl>
              <a:tblPr/>
              <a:tblGrid>
                <a:gridCol w="384640"/>
                <a:gridCol w="2485560"/>
              </a:tblGrid>
              <a:tr h="33388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ED7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ED7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</a:tr>
              <a:tr h="72070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D7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ED7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next steps uncovered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ED7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69632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D7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Decision-making steps identified 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  <a:tr h="88975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D7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Decision-making steps documented and agreed upon 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A"/>
                    </a:solidFill>
                  </a:tcPr>
                </a:tc>
              </a:tr>
              <a:tr h="48354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ED7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3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2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Signed agreement</a:t>
                      </a:r>
                      <a:endParaRPr lang="en-US" sz="1100"/>
                    </a:p>
                  </a:txBody>
                  <a:tcPr marL="60450" marR="60450" marT="60450" marB="6045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6"/>
                    </a:solidFill>
                  </a:tcPr>
                </a:tc>
              </a:tr>
            </a:tbl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7992460" y="2577271"/>
            <a:ext cx="1849725" cy="61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88CE"/>
                </a:solidFill>
                <a:latin typeface="Arimo"/>
                <a:ea typeface="Arimo"/>
                <a:cs typeface="Arimo"/>
                <a:sym typeface="Arimo"/>
              </a:rPr>
              <a:t>POWER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35631" y="2594448"/>
            <a:ext cx="1849725" cy="61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00AD3E"/>
                </a:solidFill>
                <a:latin typeface="Arimo"/>
                <a:ea typeface="Arimo"/>
                <a:cs typeface="Arimo"/>
                <a:sym typeface="Arimo"/>
              </a:rPr>
              <a:t>VISION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25635" y="2594448"/>
            <a:ext cx="1324627" cy="61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EE0000"/>
                </a:solidFill>
                <a:latin typeface="Arimo"/>
                <a:ea typeface="Arimo"/>
                <a:cs typeface="Arimo"/>
                <a:sym typeface="Arimo"/>
              </a:rPr>
              <a:t>PAIN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83097" y="2594448"/>
            <a:ext cx="1515391" cy="61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BC3C"/>
                </a:solidFill>
                <a:latin typeface="Arimo"/>
                <a:ea typeface="Arimo"/>
                <a:cs typeface="Arimo"/>
                <a:sym typeface="Arimo"/>
              </a:rPr>
              <a:t>VALUE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96239" y="2577271"/>
            <a:ext cx="2922528" cy="61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ED7000"/>
                </a:solidFill>
                <a:latin typeface="Arimo"/>
                <a:ea typeface="Arimo"/>
                <a:cs typeface="Arimo"/>
                <a:sym typeface="Arimo"/>
              </a:rPr>
              <a:t>CONSENSUS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18378" y="3237476"/>
            <a:ext cx="1487008" cy="1485834"/>
          </a:xfrm>
          <a:custGeom>
            <a:avLst/>
            <a:gdLst/>
            <a:ahLst/>
            <a:cxnLst/>
            <a:rect r="r" b="b" t="t" l="l"/>
            <a:pathLst>
              <a:path h="1485834" w="1487008">
                <a:moveTo>
                  <a:pt x="0" y="0"/>
                </a:moveTo>
                <a:lnTo>
                  <a:pt x="1487008" y="0"/>
                </a:lnTo>
                <a:lnTo>
                  <a:pt x="1487008" y="1485834"/>
                </a:lnTo>
                <a:lnTo>
                  <a:pt x="0" y="148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216880" y="3237708"/>
            <a:ext cx="1487008" cy="1487050"/>
          </a:xfrm>
          <a:custGeom>
            <a:avLst/>
            <a:gdLst/>
            <a:ahLst/>
            <a:cxnLst/>
            <a:rect r="r" b="b" t="t" l="l"/>
            <a:pathLst>
              <a:path h="1487050" w="1487008">
                <a:moveTo>
                  <a:pt x="0" y="0"/>
                </a:moveTo>
                <a:lnTo>
                  <a:pt x="1487008" y="0"/>
                </a:lnTo>
                <a:lnTo>
                  <a:pt x="1487008" y="1487050"/>
                </a:lnTo>
                <a:lnTo>
                  <a:pt x="0" y="1487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817668" y="3237778"/>
            <a:ext cx="1487008" cy="1487050"/>
          </a:xfrm>
          <a:custGeom>
            <a:avLst/>
            <a:gdLst/>
            <a:ahLst/>
            <a:cxnLst/>
            <a:rect r="r" b="b" t="t" l="l"/>
            <a:pathLst>
              <a:path h="1487050" w="1487008">
                <a:moveTo>
                  <a:pt x="0" y="0"/>
                </a:moveTo>
                <a:lnTo>
                  <a:pt x="1487008" y="0"/>
                </a:lnTo>
                <a:lnTo>
                  <a:pt x="1487008" y="1487050"/>
                </a:lnTo>
                <a:lnTo>
                  <a:pt x="0" y="1487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616074" y="3237784"/>
            <a:ext cx="1487008" cy="1487050"/>
          </a:xfrm>
          <a:custGeom>
            <a:avLst/>
            <a:gdLst/>
            <a:ahLst/>
            <a:cxnLst/>
            <a:rect r="r" b="b" t="t" l="l"/>
            <a:pathLst>
              <a:path h="1487050" w="1487008">
                <a:moveTo>
                  <a:pt x="0" y="0"/>
                </a:moveTo>
                <a:lnTo>
                  <a:pt x="1487008" y="0"/>
                </a:lnTo>
                <a:lnTo>
                  <a:pt x="1487008" y="1487050"/>
                </a:lnTo>
                <a:lnTo>
                  <a:pt x="0" y="1487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015372" y="3237708"/>
            <a:ext cx="1487008" cy="1487050"/>
          </a:xfrm>
          <a:custGeom>
            <a:avLst/>
            <a:gdLst/>
            <a:ahLst/>
            <a:cxnLst/>
            <a:rect r="r" b="b" t="t" l="l"/>
            <a:pathLst>
              <a:path h="1487050" w="1487008">
                <a:moveTo>
                  <a:pt x="0" y="0"/>
                </a:moveTo>
                <a:lnTo>
                  <a:pt x="1487008" y="0"/>
                </a:lnTo>
                <a:lnTo>
                  <a:pt x="1487008" y="1487050"/>
                </a:lnTo>
                <a:lnTo>
                  <a:pt x="0" y="14870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" y="1257300"/>
            <a:ext cx="1417320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we have in SMBS today.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295743" y="2073125"/>
            <a:ext cx="2493450" cy="3726450"/>
            <a:chOff x="0" y="0"/>
            <a:chExt cx="3324600" cy="49686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99060" y="0"/>
              <a:ext cx="3352419" cy="5032502"/>
            </a:xfrm>
            <a:custGeom>
              <a:avLst/>
              <a:gdLst/>
              <a:ahLst/>
              <a:cxnLst/>
              <a:rect r="r" b="b" t="t" l="l"/>
              <a:pathLst>
                <a:path h="5032502" w="3352419">
                  <a:moveTo>
                    <a:pt x="121412" y="541401"/>
                  </a:moveTo>
                  <a:cubicBezTo>
                    <a:pt x="127889" y="516255"/>
                    <a:pt x="135636" y="491490"/>
                    <a:pt x="144653" y="467487"/>
                  </a:cubicBezTo>
                  <a:lnTo>
                    <a:pt x="168402" y="476377"/>
                  </a:lnTo>
                  <a:cubicBezTo>
                    <a:pt x="159766" y="499618"/>
                    <a:pt x="152273" y="523367"/>
                    <a:pt x="146050" y="547751"/>
                  </a:cubicBezTo>
                  <a:close/>
                  <a:moveTo>
                    <a:pt x="187706" y="373507"/>
                  </a:moveTo>
                  <a:cubicBezTo>
                    <a:pt x="200152" y="350774"/>
                    <a:pt x="213868" y="328803"/>
                    <a:pt x="228600" y="307594"/>
                  </a:cubicBezTo>
                  <a:lnTo>
                    <a:pt x="249428" y="322199"/>
                  </a:lnTo>
                  <a:cubicBezTo>
                    <a:pt x="235204" y="342646"/>
                    <a:pt x="221996" y="363855"/>
                    <a:pt x="209931" y="385699"/>
                  </a:cubicBezTo>
                  <a:close/>
                  <a:moveTo>
                    <a:pt x="315976" y="239522"/>
                  </a:moveTo>
                  <a:cubicBezTo>
                    <a:pt x="333629" y="220599"/>
                    <a:pt x="352298" y="202692"/>
                    <a:pt x="371856" y="185928"/>
                  </a:cubicBezTo>
                  <a:lnTo>
                    <a:pt x="388493" y="205232"/>
                  </a:lnTo>
                  <a:cubicBezTo>
                    <a:pt x="369570" y="221488"/>
                    <a:pt x="351536" y="238760"/>
                    <a:pt x="334518" y="257048"/>
                  </a:cubicBezTo>
                  <a:close/>
                  <a:moveTo>
                    <a:pt x="432562" y="112141"/>
                  </a:moveTo>
                  <a:cubicBezTo>
                    <a:pt x="454279" y="98298"/>
                    <a:pt x="476885" y="85598"/>
                    <a:pt x="500126" y="74041"/>
                  </a:cubicBezTo>
                  <a:lnTo>
                    <a:pt x="511429" y="96774"/>
                  </a:lnTo>
                  <a:cubicBezTo>
                    <a:pt x="488950" y="107823"/>
                    <a:pt x="467233" y="120142"/>
                    <a:pt x="446278" y="133477"/>
                  </a:cubicBezTo>
                  <a:close/>
                  <a:moveTo>
                    <a:pt x="595757" y="35052"/>
                  </a:moveTo>
                  <a:cubicBezTo>
                    <a:pt x="620141" y="27051"/>
                    <a:pt x="645160" y="20447"/>
                    <a:pt x="670687" y="15113"/>
                  </a:cubicBezTo>
                  <a:lnTo>
                    <a:pt x="675894" y="40005"/>
                  </a:lnTo>
                  <a:cubicBezTo>
                    <a:pt x="651256" y="45085"/>
                    <a:pt x="627126" y="51562"/>
                    <a:pt x="603631" y="59182"/>
                  </a:cubicBezTo>
                  <a:close/>
                  <a:moveTo>
                    <a:pt x="773049" y="1397"/>
                  </a:moveTo>
                  <a:cubicBezTo>
                    <a:pt x="787908" y="508"/>
                    <a:pt x="802767" y="0"/>
                    <a:pt x="817880" y="0"/>
                  </a:cubicBezTo>
                  <a:lnTo>
                    <a:pt x="850138" y="0"/>
                  </a:lnTo>
                  <a:lnTo>
                    <a:pt x="850138" y="25400"/>
                  </a:lnTo>
                  <a:lnTo>
                    <a:pt x="817880" y="25400"/>
                  </a:lnTo>
                  <a:lnTo>
                    <a:pt x="817880" y="12700"/>
                  </a:lnTo>
                  <a:lnTo>
                    <a:pt x="817880" y="25400"/>
                  </a:lnTo>
                  <a:cubicBezTo>
                    <a:pt x="803402" y="25400"/>
                    <a:pt x="788924" y="25908"/>
                    <a:pt x="774573" y="26670"/>
                  </a:cubicBezTo>
                  <a:close/>
                  <a:moveTo>
                    <a:pt x="951738" y="0"/>
                  </a:moveTo>
                  <a:lnTo>
                    <a:pt x="1027938" y="0"/>
                  </a:lnTo>
                  <a:lnTo>
                    <a:pt x="1027938" y="25400"/>
                  </a:lnTo>
                  <a:lnTo>
                    <a:pt x="951738" y="25400"/>
                  </a:lnTo>
                  <a:close/>
                  <a:moveTo>
                    <a:pt x="1129538" y="25400"/>
                  </a:moveTo>
                  <a:lnTo>
                    <a:pt x="1205738" y="25400"/>
                  </a:lnTo>
                  <a:lnTo>
                    <a:pt x="1129538" y="25400"/>
                  </a:lnTo>
                  <a:close/>
                  <a:moveTo>
                    <a:pt x="1307338" y="25400"/>
                  </a:moveTo>
                  <a:lnTo>
                    <a:pt x="1383538" y="25400"/>
                  </a:lnTo>
                  <a:lnTo>
                    <a:pt x="1307338" y="25400"/>
                  </a:lnTo>
                  <a:close/>
                  <a:moveTo>
                    <a:pt x="1485138" y="25400"/>
                  </a:moveTo>
                  <a:lnTo>
                    <a:pt x="1561338" y="25400"/>
                  </a:lnTo>
                  <a:lnTo>
                    <a:pt x="1485138" y="25400"/>
                  </a:lnTo>
                  <a:close/>
                  <a:moveTo>
                    <a:pt x="1662938" y="25400"/>
                  </a:moveTo>
                  <a:lnTo>
                    <a:pt x="1739138" y="25400"/>
                  </a:lnTo>
                  <a:lnTo>
                    <a:pt x="1662938" y="25400"/>
                  </a:lnTo>
                  <a:close/>
                  <a:moveTo>
                    <a:pt x="1840738" y="25400"/>
                  </a:moveTo>
                  <a:lnTo>
                    <a:pt x="1916938" y="25400"/>
                  </a:lnTo>
                  <a:lnTo>
                    <a:pt x="1840738" y="25400"/>
                  </a:lnTo>
                  <a:close/>
                  <a:moveTo>
                    <a:pt x="2018538" y="25400"/>
                  </a:moveTo>
                  <a:lnTo>
                    <a:pt x="2094738" y="25400"/>
                  </a:lnTo>
                  <a:lnTo>
                    <a:pt x="2018538" y="25400"/>
                  </a:lnTo>
                  <a:close/>
                  <a:moveTo>
                    <a:pt x="2196338" y="25400"/>
                  </a:moveTo>
                  <a:lnTo>
                    <a:pt x="2272538" y="25400"/>
                  </a:lnTo>
                  <a:lnTo>
                    <a:pt x="2196338" y="25400"/>
                  </a:lnTo>
                  <a:close/>
                  <a:moveTo>
                    <a:pt x="2374138" y="25400"/>
                  </a:moveTo>
                  <a:lnTo>
                    <a:pt x="2450338" y="25400"/>
                  </a:lnTo>
                  <a:lnTo>
                    <a:pt x="2374138" y="25400"/>
                  </a:lnTo>
                  <a:close/>
                  <a:moveTo>
                    <a:pt x="2551938" y="25400"/>
                  </a:moveTo>
                  <a:lnTo>
                    <a:pt x="2628138" y="25400"/>
                  </a:lnTo>
                  <a:lnTo>
                    <a:pt x="2551938" y="25400"/>
                  </a:lnTo>
                  <a:close/>
                  <a:moveTo>
                    <a:pt x="2730373" y="25908"/>
                  </a:moveTo>
                  <a:cubicBezTo>
                    <a:pt x="2756535" y="26797"/>
                    <a:pt x="2782189" y="29083"/>
                    <a:pt x="2807589" y="32766"/>
                  </a:cubicBezTo>
                  <a:lnTo>
                    <a:pt x="2804033" y="57912"/>
                  </a:lnTo>
                  <a:cubicBezTo>
                    <a:pt x="2779649" y="54356"/>
                    <a:pt x="2754757" y="52197"/>
                    <a:pt x="2729611" y="51308"/>
                  </a:cubicBezTo>
                  <a:close/>
                  <a:moveTo>
                    <a:pt x="2907665" y="80137"/>
                  </a:moveTo>
                  <a:cubicBezTo>
                    <a:pt x="2932557" y="87503"/>
                    <a:pt x="2956941" y="96139"/>
                    <a:pt x="2980690" y="106172"/>
                  </a:cubicBezTo>
                  <a:lnTo>
                    <a:pt x="2970911" y="129667"/>
                  </a:lnTo>
                  <a:cubicBezTo>
                    <a:pt x="2948051" y="120142"/>
                    <a:pt x="2924556" y="111760"/>
                    <a:pt x="2900553" y="104648"/>
                  </a:cubicBezTo>
                  <a:close/>
                  <a:moveTo>
                    <a:pt x="3065780" y="177292"/>
                  </a:moveTo>
                  <a:cubicBezTo>
                    <a:pt x="3088005" y="190627"/>
                    <a:pt x="3109468" y="205105"/>
                    <a:pt x="3130042" y="220726"/>
                  </a:cubicBezTo>
                  <a:lnTo>
                    <a:pt x="3114675" y="240919"/>
                  </a:lnTo>
                  <a:cubicBezTo>
                    <a:pt x="3094863" y="225933"/>
                    <a:pt x="3074162" y="211836"/>
                    <a:pt x="3052699" y="199009"/>
                  </a:cubicBezTo>
                  <a:close/>
                  <a:moveTo>
                    <a:pt x="3194558" y="310515"/>
                  </a:moveTo>
                  <a:cubicBezTo>
                    <a:pt x="3212719" y="328930"/>
                    <a:pt x="3229864" y="348234"/>
                    <a:pt x="3245993" y="368427"/>
                  </a:cubicBezTo>
                  <a:lnTo>
                    <a:pt x="3226181" y="384302"/>
                  </a:lnTo>
                  <a:cubicBezTo>
                    <a:pt x="3210687" y="364744"/>
                    <a:pt x="3194050" y="346075"/>
                    <a:pt x="3176524" y="328422"/>
                  </a:cubicBezTo>
                  <a:close/>
                  <a:moveTo>
                    <a:pt x="3286379" y="471678"/>
                  </a:moveTo>
                  <a:cubicBezTo>
                    <a:pt x="3299333" y="493903"/>
                    <a:pt x="3311271" y="516890"/>
                    <a:pt x="3321812" y="540639"/>
                  </a:cubicBezTo>
                  <a:lnTo>
                    <a:pt x="3298571" y="551053"/>
                  </a:lnTo>
                  <a:cubicBezTo>
                    <a:pt x="3288284" y="528193"/>
                    <a:pt x="3276854" y="505968"/>
                    <a:pt x="3264408" y="484505"/>
                  </a:cubicBezTo>
                  <a:close/>
                  <a:moveTo>
                    <a:pt x="3335274" y="650494"/>
                  </a:moveTo>
                  <a:cubicBezTo>
                    <a:pt x="3342259" y="675132"/>
                    <a:pt x="3347974" y="700405"/>
                    <a:pt x="3352419" y="726059"/>
                  </a:cubicBezTo>
                  <a:lnTo>
                    <a:pt x="3327400" y="730377"/>
                  </a:lnTo>
                  <a:cubicBezTo>
                    <a:pt x="3323209" y="705612"/>
                    <a:pt x="3317621" y="681228"/>
                    <a:pt x="3310890" y="657479"/>
                  </a:cubicBezTo>
                  <a:close/>
                  <a:moveTo>
                    <a:pt x="3338068" y="835914"/>
                  </a:moveTo>
                  <a:cubicBezTo>
                    <a:pt x="3338195" y="842391"/>
                    <a:pt x="3338322" y="848868"/>
                    <a:pt x="3338322" y="855472"/>
                  </a:cubicBezTo>
                  <a:lnTo>
                    <a:pt x="3325622" y="855472"/>
                  </a:lnTo>
                  <a:lnTo>
                    <a:pt x="3338322" y="855472"/>
                  </a:lnTo>
                  <a:lnTo>
                    <a:pt x="3338322" y="912622"/>
                  </a:lnTo>
                  <a:lnTo>
                    <a:pt x="3312922" y="912622"/>
                  </a:lnTo>
                  <a:lnTo>
                    <a:pt x="3312922" y="855472"/>
                  </a:lnTo>
                  <a:cubicBezTo>
                    <a:pt x="3312922" y="849122"/>
                    <a:pt x="3312795" y="842899"/>
                    <a:pt x="3312668" y="836676"/>
                  </a:cubicBezTo>
                  <a:close/>
                  <a:moveTo>
                    <a:pt x="3312922" y="1014984"/>
                  </a:moveTo>
                  <a:lnTo>
                    <a:pt x="3312922" y="1091184"/>
                  </a:lnTo>
                  <a:lnTo>
                    <a:pt x="3287522" y="1091184"/>
                  </a:lnTo>
                  <a:lnTo>
                    <a:pt x="3287522" y="1014984"/>
                  </a:lnTo>
                  <a:close/>
                  <a:moveTo>
                    <a:pt x="3287522" y="1192784"/>
                  </a:moveTo>
                  <a:lnTo>
                    <a:pt x="3287522" y="1268984"/>
                  </a:lnTo>
                  <a:lnTo>
                    <a:pt x="3262122" y="1268984"/>
                  </a:lnTo>
                  <a:lnTo>
                    <a:pt x="3262122" y="1192784"/>
                  </a:lnTo>
                  <a:close/>
                  <a:moveTo>
                    <a:pt x="3262122" y="1370584"/>
                  </a:moveTo>
                  <a:lnTo>
                    <a:pt x="3262122" y="1446784"/>
                  </a:lnTo>
                  <a:lnTo>
                    <a:pt x="3236722" y="1446784"/>
                  </a:lnTo>
                  <a:lnTo>
                    <a:pt x="3236722" y="1370584"/>
                  </a:lnTo>
                  <a:close/>
                  <a:moveTo>
                    <a:pt x="3236722" y="1548384"/>
                  </a:moveTo>
                  <a:lnTo>
                    <a:pt x="3236722" y="1624584"/>
                  </a:lnTo>
                  <a:lnTo>
                    <a:pt x="3211322" y="1624584"/>
                  </a:lnTo>
                  <a:lnTo>
                    <a:pt x="3211322" y="1548384"/>
                  </a:lnTo>
                  <a:close/>
                  <a:moveTo>
                    <a:pt x="3211322" y="1726184"/>
                  </a:moveTo>
                  <a:lnTo>
                    <a:pt x="3211322" y="1802384"/>
                  </a:lnTo>
                  <a:lnTo>
                    <a:pt x="3185922" y="1802384"/>
                  </a:lnTo>
                  <a:lnTo>
                    <a:pt x="3185922" y="1726184"/>
                  </a:lnTo>
                  <a:close/>
                  <a:moveTo>
                    <a:pt x="3185922" y="1903984"/>
                  </a:moveTo>
                  <a:lnTo>
                    <a:pt x="3185922" y="1980184"/>
                  </a:lnTo>
                  <a:lnTo>
                    <a:pt x="3160522" y="1980184"/>
                  </a:lnTo>
                  <a:lnTo>
                    <a:pt x="3160522" y="1903984"/>
                  </a:lnTo>
                  <a:close/>
                  <a:moveTo>
                    <a:pt x="3160522" y="2081784"/>
                  </a:moveTo>
                  <a:lnTo>
                    <a:pt x="3160522" y="2157984"/>
                  </a:lnTo>
                  <a:lnTo>
                    <a:pt x="3135122" y="2157984"/>
                  </a:lnTo>
                  <a:lnTo>
                    <a:pt x="3135122" y="2081784"/>
                  </a:lnTo>
                  <a:close/>
                  <a:moveTo>
                    <a:pt x="3135122" y="2259584"/>
                  </a:moveTo>
                  <a:lnTo>
                    <a:pt x="3135122" y="2335784"/>
                  </a:lnTo>
                  <a:lnTo>
                    <a:pt x="3109722" y="2335784"/>
                  </a:lnTo>
                  <a:lnTo>
                    <a:pt x="3109722" y="2259584"/>
                  </a:lnTo>
                  <a:close/>
                  <a:moveTo>
                    <a:pt x="3109722" y="2437384"/>
                  </a:moveTo>
                  <a:lnTo>
                    <a:pt x="3109722" y="2513584"/>
                  </a:lnTo>
                  <a:lnTo>
                    <a:pt x="3084322" y="2513584"/>
                  </a:lnTo>
                  <a:lnTo>
                    <a:pt x="3084322" y="2437384"/>
                  </a:lnTo>
                  <a:close/>
                  <a:moveTo>
                    <a:pt x="3084322" y="2615184"/>
                  </a:moveTo>
                  <a:lnTo>
                    <a:pt x="3084322" y="2691384"/>
                  </a:lnTo>
                  <a:lnTo>
                    <a:pt x="3058922" y="2691384"/>
                  </a:lnTo>
                  <a:lnTo>
                    <a:pt x="3058922" y="2615184"/>
                  </a:lnTo>
                  <a:close/>
                  <a:moveTo>
                    <a:pt x="3058922" y="2792984"/>
                  </a:moveTo>
                  <a:lnTo>
                    <a:pt x="3058922" y="2869184"/>
                  </a:lnTo>
                  <a:lnTo>
                    <a:pt x="3033522" y="2869184"/>
                  </a:lnTo>
                  <a:lnTo>
                    <a:pt x="3033522" y="2792984"/>
                  </a:lnTo>
                  <a:close/>
                  <a:moveTo>
                    <a:pt x="3033522" y="2970784"/>
                  </a:moveTo>
                  <a:lnTo>
                    <a:pt x="3033522" y="3046984"/>
                  </a:lnTo>
                  <a:lnTo>
                    <a:pt x="3008122" y="3046984"/>
                  </a:lnTo>
                  <a:lnTo>
                    <a:pt x="3008122" y="2970784"/>
                  </a:lnTo>
                  <a:close/>
                  <a:moveTo>
                    <a:pt x="3008122" y="3148584"/>
                  </a:moveTo>
                  <a:lnTo>
                    <a:pt x="3008122" y="3224784"/>
                  </a:lnTo>
                  <a:lnTo>
                    <a:pt x="2982722" y="3224784"/>
                  </a:lnTo>
                  <a:lnTo>
                    <a:pt x="2982722" y="3148584"/>
                  </a:lnTo>
                  <a:close/>
                  <a:moveTo>
                    <a:pt x="2982722" y="3326384"/>
                  </a:moveTo>
                  <a:lnTo>
                    <a:pt x="2982722" y="3402584"/>
                  </a:lnTo>
                  <a:lnTo>
                    <a:pt x="2957322" y="3402584"/>
                  </a:lnTo>
                  <a:lnTo>
                    <a:pt x="2957322" y="3326384"/>
                  </a:lnTo>
                  <a:close/>
                  <a:moveTo>
                    <a:pt x="2957322" y="3504184"/>
                  </a:moveTo>
                  <a:lnTo>
                    <a:pt x="2957322" y="3580384"/>
                  </a:lnTo>
                  <a:lnTo>
                    <a:pt x="2931922" y="3580384"/>
                  </a:lnTo>
                  <a:lnTo>
                    <a:pt x="2931922" y="3504184"/>
                  </a:lnTo>
                  <a:close/>
                  <a:moveTo>
                    <a:pt x="2931922" y="3681984"/>
                  </a:moveTo>
                  <a:lnTo>
                    <a:pt x="2931922" y="3758184"/>
                  </a:lnTo>
                  <a:lnTo>
                    <a:pt x="2906522" y="3758184"/>
                  </a:lnTo>
                  <a:lnTo>
                    <a:pt x="2906522" y="3681984"/>
                  </a:lnTo>
                  <a:close/>
                  <a:moveTo>
                    <a:pt x="2906522" y="3859784"/>
                  </a:moveTo>
                  <a:lnTo>
                    <a:pt x="2906522" y="3935984"/>
                  </a:lnTo>
                  <a:lnTo>
                    <a:pt x="2881122" y="3935984"/>
                  </a:lnTo>
                  <a:lnTo>
                    <a:pt x="2881122" y="3859784"/>
                  </a:lnTo>
                  <a:close/>
                  <a:moveTo>
                    <a:pt x="2881122" y="4037584"/>
                  </a:moveTo>
                  <a:lnTo>
                    <a:pt x="2881122" y="4113784"/>
                  </a:lnTo>
                  <a:lnTo>
                    <a:pt x="2855722" y="4113784"/>
                  </a:lnTo>
                  <a:lnTo>
                    <a:pt x="2855722" y="4037584"/>
                  </a:lnTo>
                  <a:close/>
                  <a:moveTo>
                    <a:pt x="2855722" y="4215384"/>
                  </a:moveTo>
                  <a:lnTo>
                    <a:pt x="2855722" y="4291584"/>
                  </a:lnTo>
                  <a:lnTo>
                    <a:pt x="2830322" y="4291584"/>
                  </a:lnTo>
                  <a:lnTo>
                    <a:pt x="2830322" y="4215384"/>
                  </a:lnTo>
                  <a:close/>
                  <a:moveTo>
                    <a:pt x="2830195" y="4393438"/>
                  </a:moveTo>
                  <a:cubicBezTo>
                    <a:pt x="2829814" y="4419600"/>
                    <a:pt x="2828163" y="4445381"/>
                    <a:pt x="2825115" y="4470781"/>
                  </a:cubicBezTo>
                  <a:lnTo>
                    <a:pt x="2799842" y="4467733"/>
                  </a:lnTo>
                  <a:cubicBezTo>
                    <a:pt x="2802763" y="4443222"/>
                    <a:pt x="2804414" y="4418330"/>
                    <a:pt x="2804795" y="4393057"/>
                  </a:cubicBezTo>
                  <a:close/>
                  <a:moveTo>
                    <a:pt x="2780030" y="4571873"/>
                  </a:moveTo>
                  <a:cubicBezTo>
                    <a:pt x="2773299" y="4597019"/>
                    <a:pt x="2765171" y="4621530"/>
                    <a:pt x="2755773" y="4645533"/>
                  </a:cubicBezTo>
                  <a:lnTo>
                    <a:pt x="2732151" y="4636262"/>
                  </a:lnTo>
                  <a:cubicBezTo>
                    <a:pt x="2741168" y="4613148"/>
                    <a:pt x="2748915" y="4589526"/>
                    <a:pt x="2755519" y="4565269"/>
                  </a:cubicBezTo>
                  <a:close/>
                  <a:moveTo>
                    <a:pt x="2686939" y="4732147"/>
                  </a:moveTo>
                  <a:cubicBezTo>
                    <a:pt x="2674112" y="4754753"/>
                    <a:pt x="2660142" y="4776470"/>
                    <a:pt x="2645156" y="4797425"/>
                  </a:cubicBezTo>
                  <a:lnTo>
                    <a:pt x="2624582" y="4782566"/>
                  </a:lnTo>
                  <a:cubicBezTo>
                    <a:pt x="2639060" y="4762373"/>
                    <a:pt x="2652522" y="4741291"/>
                    <a:pt x="2664968" y="4719574"/>
                  </a:cubicBezTo>
                  <a:close/>
                  <a:moveTo>
                    <a:pt x="2557018" y="4864227"/>
                  </a:moveTo>
                  <a:cubicBezTo>
                    <a:pt x="2539111" y="4882896"/>
                    <a:pt x="2520188" y="4900549"/>
                    <a:pt x="2500376" y="4917186"/>
                  </a:cubicBezTo>
                  <a:lnTo>
                    <a:pt x="2484120" y="4897755"/>
                  </a:lnTo>
                  <a:cubicBezTo>
                    <a:pt x="2503297" y="4881753"/>
                    <a:pt x="2521458" y="4864735"/>
                    <a:pt x="2538730" y="4846701"/>
                  </a:cubicBezTo>
                  <a:close/>
                  <a:moveTo>
                    <a:pt x="2398395" y="4960112"/>
                  </a:moveTo>
                  <a:cubicBezTo>
                    <a:pt x="2376424" y="4973701"/>
                    <a:pt x="2353818" y="4986147"/>
                    <a:pt x="2330323" y="4997323"/>
                  </a:cubicBezTo>
                  <a:lnTo>
                    <a:pt x="2319401" y="4974463"/>
                  </a:lnTo>
                  <a:cubicBezTo>
                    <a:pt x="2342007" y="4963668"/>
                    <a:pt x="2363851" y="4951730"/>
                    <a:pt x="2385060" y="4938649"/>
                  </a:cubicBezTo>
                  <a:close/>
                  <a:moveTo>
                    <a:pt x="2220722" y="5013579"/>
                  </a:moveTo>
                  <a:cubicBezTo>
                    <a:pt x="2196211" y="5021199"/>
                    <a:pt x="2171065" y="5027549"/>
                    <a:pt x="2145538" y="5032502"/>
                  </a:cubicBezTo>
                  <a:lnTo>
                    <a:pt x="2140712" y="5007610"/>
                  </a:lnTo>
                  <a:cubicBezTo>
                    <a:pt x="2165350" y="5002784"/>
                    <a:pt x="2189607" y="4996688"/>
                    <a:pt x="2213229" y="4989449"/>
                  </a:cubicBezTo>
                  <a:close/>
                  <a:moveTo>
                    <a:pt x="2035556" y="5020691"/>
                  </a:moveTo>
                  <a:cubicBezTo>
                    <a:pt x="2023872" y="5021199"/>
                    <a:pt x="2012188" y="5021580"/>
                    <a:pt x="2000504" y="5021580"/>
                  </a:cubicBezTo>
                  <a:lnTo>
                    <a:pt x="2000504" y="5008880"/>
                  </a:lnTo>
                  <a:lnTo>
                    <a:pt x="2000504" y="5021580"/>
                  </a:lnTo>
                  <a:lnTo>
                    <a:pt x="1958594" y="5021580"/>
                  </a:lnTo>
                  <a:lnTo>
                    <a:pt x="1958594" y="4996180"/>
                  </a:lnTo>
                  <a:lnTo>
                    <a:pt x="2000504" y="4996180"/>
                  </a:lnTo>
                  <a:cubicBezTo>
                    <a:pt x="2011807" y="4996180"/>
                    <a:pt x="2023110" y="4995926"/>
                    <a:pt x="2034413" y="4995418"/>
                  </a:cubicBezTo>
                  <a:close/>
                  <a:moveTo>
                    <a:pt x="1855851" y="4996307"/>
                  </a:moveTo>
                  <a:lnTo>
                    <a:pt x="1779651" y="4996307"/>
                  </a:lnTo>
                  <a:lnTo>
                    <a:pt x="1779651" y="4970907"/>
                  </a:lnTo>
                  <a:lnTo>
                    <a:pt x="1855851" y="4970907"/>
                  </a:lnTo>
                  <a:close/>
                  <a:moveTo>
                    <a:pt x="1678051" y="4970907"/>
                  </a:moveTo>
                  <a:lnTo>
                    <a:pt x="1601851" y="4970907"/>
                  </a:lnTo>
                  <a:lnTo>
                    <a:pt x="1601851" y="4945507"/>
                  </a:lnTo>
                  <a:lnTo>
                    <a:pt x="1678051" y="4945507"/>
                  </a:lnTo>
                  <a:close/>
                  <a:moveTo>
                    <a:pt x="1500251" y="4945507"/>
                  </a:moveTo>
                  <a:lnTo>
                    <a:pt x="1424051" y="4945507"/>
                  </a:lnTo>
                  <a:lnTo>
                    <a:pt x="1424051" y="4920107"/>
                  </a:lnTo>
                  <a:lnTo>
                    <a:pt x="1500251" y="4920107"/>
                  </a:lnTo>
                  <a:close/>
                  <a:moveTo>
                    <a:pt x="1322451" y="4920107"/>
                  </a:moveTo>
                  <a:lnTo>
                    <a:pt x="1246251" y="4920107"/>
                  </a:lnTo>
                  <a:lnTo>
                    <a:pt x="1246251" y="4894707"/>
                  </a:lnTo>
                  <a:lnTo>
                    <a:pt x="1322451" y="4894707"/>
                  </a:lnTo>
                  <a:close/>
                  <a:moveTo>
                    <a:pt x="1144651" y="4894707"/>
                  </a:moveTo>
                  <a:lnTo>
                    <a:pt x="1068451" y="4894707"/>
                  </a:lnTo>
                  <a:lnTo>
                    <a:pt x="1068451" y="4869307"/>
                  </a:lnTo>
                  <a:lnTo>
                    <a:pt x="1144651" y="4869307"/>
                  </a:lnTo>
                  <a:close/>
                  <a:moveTo>
                    <a:pt x="966851" y="4869307"/>
                  </a:moveTo>
                  <a:lnTo>
                    <a:pt x="890651" y="4869307"/>
                  </a:lnTo>
                  <a:lnTo>
                    <a:pt x="890651" y="4843907"/>
                  </a:lnTo>
                  <a:lnTo>
                    <a:pt x="966851" y="4843907"/>
                  </a:lnTo>
                  <a:close/>
                  <a:moveTo>
                    <a:pt x="789051" y="4843907"/>
                  </a:moveTo>
                  <a:lnTo>
                    <a:pt x="712851" y="4843907"/>
                  </a:lnTo>
                  <a:lnTo>
                    <a:pt x="712851" y="4818507"/>
                  </a:lnTo>
                  <a:lnTo>
                    <a:pt x="789051" y="4818507"/>
                  </a:lnTo>
                  <a:close/>
                  <a:moveTo>
                    <a:pt x="611251" y="4818507"/>
                  </a:moveTo>
                  <a:lnTo>
                    <a:pt x="535051" y="4818507"/>
                  </a:lnTo>
                  <a:lnTo>
                    <a:pt x="535051" y="4793107"/>
                  </a:lnTo>
                  <a:lnTo>
                    <a:pt x="611251" y="4793107"/>
                  </a:lnTo>
                  <a:close/>
                  <a:moveTo>
                    <a:pt x="433451" y="4793107"/>
                  </a:moveTo>
                  <a:lnTo>
                    <a:pt x="357251" y="4793107"/>
                  </a:lnTo>
                  <a:lnTo>
                    <a:pt x="357251" y="4767707"/>
                  </a:lnTo>
                  <a:lnTo>
                    <a:pt x="433451" y="4767707"/>
                  </a:lnTo>
                  <a:close/>
                  <a:moveTo>
                    <a:pt x="255651" y="4767707"/>
                  </a:moveTo>
                  <a:lnTo>
                    <a:pt x="179451" y="4767707"/>
                  </a:lnTo>
                  <a:lnTo>
                    <a:pt x="179451" y="4742307"/>
                  </a:lnTo>
                  <a:lnTo>
                    <a:pt x="255651" y="4742307"/>
                  </a:lnTo>
                  <a:close/>
                  <a:moveTo>
                    <a:pt x="77089" y="4741418"/>
                  </a:moveTo>
                  <a:cubicBezTo>
                    <a:pt x="51054" y="4740148"/>
                    <a:pt x="25273" y="4737481"/>
                    <a:pt x="0" y="4733544"/>
                  </a:cubicBezTo>
                  <a:lnTo>
                    <a:pt x="3937" y="4708398"/>
                  </a:lnTo>
                  <a:cubicBezTo>
                    <a:pt x="28321" y="4712208"/>
                    <a:pt x="53086" y="4714748"/>
                    <a:pt x="78359" y="4716018"/>
                  </a:cubicBezTo>
                  <a:close/>
                  <a:moveTo>
                    <a:pt x="605028" y="4936490"/>
                  </a:moveTo>
                  <a:cubicBezTo>
                    <a:pt x="580136" y="4928743"/>
                    <a:pt x="555879" y="4919726"/>
                    <a:pt x="532257" y="4909439"/>
                  </a:cubicBezTo>
                  <a:lnTo>
                    <a:pt x="542417" y="4886198"/>
                  </a:lnTo>
                  <a:cubicBezTo>
                    <a:pt x="565150" y="4896104"/>
                    <a:pt x="588645" y="4904740"/>
                    <a:pt x="612521" y="4912233"/>
                  </a:cubicBezTo>
                  <a:close/>
                  <a:moveTo>
                    <a:pt x="440690" y="4861560"/>
                  </a:moveTo>
                  <a:cubicBezTo>
                    <a:pt x="418719" y="4847971"/>
                    <a:pt x="397383" y="4833112"/>
                    <a:pt x="377063" y="4817237"/>
                  </a:cubicBezTo>
                  <a:lnTo>
                    <a:pt x="392684" y="4797171"/>
                  </a:lnTo>
                  <a:cubicBezTo>
                    <a:pt x="412369" y="4812538"/>
                    <a:pt x="432816" y="4826762"/>
                    <a:pt x="454025" y="4839843"/>
                  </a:cubicBezTo>
                  <a:close/>
                  <a:moveTo>
                    <a:pt x="313690" y="4726432"/>
                  </a:moveTo>
                  <a:cubicBezTo>
                    <a:pt x="295783" y="4707763"/>
                    <a:pt x="278892" y="4688205"/>
                    <a:pt x="263017" y="4667758"/>
                  </a:cubicBezTo>
                  <a:lnTo>
                    <a:pt x="283083" y="4652264"/>
                  </a:lnTo>
                  <a:cubicBezTo>
                    <a:pt x="298323" y="4671949"/>
                    <a:pt x="314706" y="4690872"/>
                    <a:pt x="331978" y="4708906"/>
                  </a:cubicBezTo>
                  <a:close/>
                  <a:moveTo>
                    <a:pt x="224028" y="4564253"/>
                  </a:moveTo>
                  <a:cubicBezTo>
                    <a:pt x="211328" y="4541774"/>
                    <a:pt x="199771" y="4518660"/>
                    <a:pt x="189484" y="4494784"/>
                  </a:cubicBezTo>
                  <a:lnTo>
                    <a:pt x="212852" y="4484751"/>
                  </a:lnTo>
                  <a:cubicBezTo>
                    <a:pt x="222758" y="4507738"/>
                    <a:pt x="233934" y="4530090"/>
                    <a:pt x="246126" y="4551680"/>
                  </a:cubicBezTo>
                  <a:close/>
                  <a:moveTo>
                    <a:pt x="177546" y="4384802"/>
                  </a:moveTo>
                  <a:cubicBezTo>
                    <a:pt x="170815" y="4360037"/>
                    <a:pt x="165481" y="4334764"/>
                    <a:pt x="161417" y="4308983"/>
                  </a:cubicBezTo>
                  <a:lnTo>
                    <a:pt x="186563" y="4305046"/>
                  </a:lnTo>
                  <a:cubicBezTo>
                    <a:pt x="190500" y="4329938"/>
                    <a:pt x="195707" y="4354322"/>
                    <a:pt x="202057" y="4378198"/>
                  </a:cubicBezTo>
                  <a:close/>
                  <a:moveTo>
                    <a:pt x="99187" y="4257675"/>
                  </a:moveTo>
                  <a:cubicBezTo>
                    <a:pt x="99187" y="4254500"/>
                    <a:pt x="99060" y="4251198"/>
                    <a:pt x="99060" y="4248023"/>
                  </a:cubicBezTo>
                  <a:lnTo>
                    <a:pt x="111760" y="4248023"/>
                  </a:lnTo>
                  <a:lnTo>
                    <a:pt x="99060" y="4248023"/>
                  </a:lnTo>
                  <a:lnTo>
                    <a:pt x="99060" y="4181221"/>
                  </a:lnTo>
                  <a:lnTo>
                    <a:pt x="124460" y="4181221"/>
                  </a:lnTo>
                  <a:lnTo>
                    <a:pt x="124460" y="4248023"/>
                  </a:lnTo>
                  <a:cubicBezTo>
                    <a:pt x="124460" y="4251198"/>
                    <a:pt x="124460" y="4254246"/>
                    <a:pt x="124460" y="4257421"/>
                  </a:cubicBezTo>
                  <a:close/>
                  <a:moveTo>
                    <a:pt x="99060" y="4079621"/>
                  </a:moveTo>
                  <a:lnTo>
                    <a:pt x="99060" y="4003421"/>
                  </a:lnTo>
                  <a:lnTo>
                    <a:pt x="124460" y="4003421"/>
                  </a:lnTo>
                  <a:lnTo>
                    <a:pt x="124460" y="4079621"/>
                  </a:lnTo>
                  <a:close/>
                  <a:moveTo>
                    <a:pt x="124460" y="3901821"/>
                  </a:moveTo>
                  <a:lnTo>
                    <a:pt x="124460" y="3825621"/>
                  </a:lnTo>
                  <a:lnTo>
                    <a:pt x="124460" y="3901821"/>
                  </a:lnTo>
                  <a:close/>
                  <a:moveTo>
                    <a:pt x="124460" y="3724021"/>
                  </a:moveTo>
                  <a:lnTo>
                    <a:pt x="124460" y="3647821"/>
                  </a:lnTo>
                  <a:lnTo>
                    <a:pt x="124460" y="3724021"/>
                  </a:lnTo>
                  <a:close/>
                  <a:moveTo>
                    <a:pt x="124460" y="3546221"/>
                  </a:moveTo>
                  <a:lnTo>
                    <a:pt x="124460" y="3470021"/>
                  </a:lnTo>
                  <a:lnTo>
                    <a:pt x="124460" y="3546221"/>
                  </a:lnTo>
                  <a:close/>
                  <a:moveTo>
                    <a:pt x="124460" y="3368421"/>
                  </a:moveTo>
                  <a:lnTo>
                    <a:pt x="124460" y="3292221"/>
                  </a:lnTo>
                  <a:lnTo>
                    <a:pt x="124460" y="3368421"/>
                  </a:lnTo>
                  <a:close/>
                  <a:moveTo>
                    <a:pt x="124460" y="3190621"/>
                  </a:moveTo>
                  <a:lnTo>
                    <a:pt x="124460" y="3114421"/>
                  </a:lnTo>
                  <a:lnTo>
                    <a:pt x="124460" y="3190621"/>
                  </a:lnTo>
                  <a:close/>
                  <a:moveTo>
                    <a:pt x="124460" y="3012821"/>
                  </a:moveTo>
                  <a:lnTo>
                    <a:pt x="124460" y="2936621"/>
                  </a:lnTo>
                  <a:lnTo>
                    <a:pt x="124460" y="3012821"/>
                  </a:lnTo>
                  <a:close/>
                  <a:moveTo>
                    <a:pt x="124460" y="2835021"/>
                  </a:moveTo>
                  <a:lnTo>
                    <a:pt x="124460" y="2758821"/>
                  </a:lnTo>
                  <a:lnTo>
                    <a:pt x="124460" y="2835021"/>
                  </a:lnTo>
                  <a:close/>
                  <a:moveTo>
                    <a:pt x="124460" y="2657221"/>
                  </a:moveTo>
                  <a:lnTo>
                    <a:pt x="124460" y="2581021"/>
                  </a:lnTo>
                  <a:lnTo>
                    <a:pt x="124460" y="2657221"/>
                  </a:lnTo>
                  <a:close/>
                  <a:moveTo>
                    <a:pt x="124460" y="2479421"/>
                  </a:moveTo>
                  <a:lnTo>
                    <a:pt x="124460" y="2403221"/>
                  </a:lnTo>
                  <a:lnTo>
                    <a:pt x="124460" y="2479421"/>
                  </a:lnTo>
                  <a:close/>
                  <a:moveTo>
                    <a:pt x="124460" y="2301621"/>
                  </a:moveTo>
                  <a:lnTo>
                    <a:pt x="124460" y="2225421"/>
                  </a:lnTo>
                  <a:lnTo>
                    <a:pt x="124460" y="2301621"/>
                  </a:lnTo>
                  <a:close/>
                  <a:moveTo>
                    <a:pt x="124460" y="2123821"/>
                  </a:moveTo>
                  <a:lnTo>
                    <a:pt x="124460" y="2047621"/>
                  </a:lnTo>
                  <a:lnTo>
                    <a:pt x="124460" y="2123821"/>
                  </a:lnTo>
                  <a:close/>
                  <a:moveTo>
                    <a:pt x="124460" y="1946021"/>
                  </a:moveTo>
                  <a:lnTo>
                    <a:pt x="124460" y="1869821"/>
                  </a:lnTo>
                  <a:lnTo>
                    <a:pt x="124460" y="1946021"/>
                  </a:lnTo>
                  <a:close/>
                  <a:moveTo>
                    <a:pt x="124460" y="1768221"/>
                  </a:moveTo>
                  <a:lnTo>
                    <a:pt x="124460" y="1692021"/>
                  </a:lnTo>
                  <a:lnTo>
                    <a:pt x="124460" y="1768221"/>
                  </a:lnTo>
                  <a:close/>
                  <a:moveTo>
                    <a:pt x="124460" y="1590421"/>
                  </a:moveTo>
                  <a:lnTo>
                    <a:pt x="124460" y="1514221"/>
                  </a:lnTo>
                  <a:lnTo>
                    <a:pt x="124460" y="1590421"/>
                  </a:lnTo>
                  <a:close/>
                  <a:moveTo>
                    <a:pt x="124460" y="1412621"/>
                  </a:moveTo>
                  <a:lnTo>
                    <a:pt x="124460" y="1336421"/>
                  </a:lnTo>
                  <a:lnTo>
                    <a:pt x="124460" y="1412621"/>
                  </a:lnTo>
                  <a:close/>
                  <a:moveTo>
                    <a:pt x="124460" y="1234821"/>
                  </a:moveTo>
                  <a:lnTo>
                    <a:pt x="124460" y="1158621"/>
                  </a:lnTo>
                  <a:lnTo>
                    <a:pt x="124460" y="1234821"/>
                  </a:lnTo>
                  <a:close/>
                  <a:moveTo>
                    <a:pt x="124460" y="1057021"/>
                  </a:moveTo>
                  <a:lnTo>
                    <a:pt x="124460" y="980821"/>
                  </a:lnTo>
                  <a:lnTo>
                    <a:pt x="124460" y="1057021"/>
                  </a:lnTo>
                  <a:close/>
                  <a:moveTo>
                    <a:pt x="124460" y="879221"/>
                  </a:moveTo>
                  <a:lnTo>
                    <a:pt x="124460" y="803021"/>
                  </a:lnTo>
                  <a:lnTo>
                    <a:pt x="124460" y="879221"/>
                  </a:lnTo>
                  <a:close/>
                  <a:moveTo>
                    <a:pt x="99060" y="720598"/>
                  </a:moveTo>
                  <a:cubicBezTo>
                    <a:pt x="99060" y="694436"/>
                    <a:pt x="100457" y="668655"/>
                    <a:pt x="103124" y="643128"/>
                  </a:cubicBezTo>
                  <a:lnTo>
                    <a:pt x="128397" y="645795"/>
                  </a:lnTo>
                  <a:cubicBezTo>
                    <a:pt x="125857" y="670433"/>
                    <a:pt x="124460" y="695325"/>
                    <a:pt x="124460" y="7205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14400" y="2082650"/>
            <a:ext cx="2474400" cy="3707400"/>
            <a:chOff x="0" y="0"/>
            <a:chExt cx="3299200" cy="4943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Sales Conversation Framework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How to have effective dialogue with a customer.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Consultative </a:t>
              </a:r>
            </a:p>
            <a:p>
              <a:pPr algn="l" marL="363220" indent="-181610" lvl="1">
                <a:lnSpc>
                  <a:spcPts val="1679"/>
                </a:lnSpc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Selling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899180" y="2082650"/>
            <a:ext cx="2474400" cy="3707400"/>
            <a:chOff x="0" y="0"/>
            <a:chExt cx="3299200" cy="4943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Manual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Sales 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Stages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Sales Reps move opportunities through the lifecycle.</a:t>
              </a:r>
            </a:p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New Hire: </a:t>
              </a:r>
            </a:p>
            <a:p>
              <a:pPr algn="l" marL="363220" indent="-181610" lvl="1">
                <a:lnSpc>
                  <a:spcPts val="1679"/>
                </a:lnSpc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Funnel Management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66725" y="6092825"/>
            <a:ext cx="2169750" cy="149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 consistent method for: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3701831" y="2073125"/>
            <a:ext cx="2493450" cy="3726450"/>
            <a:chOff x="0" y="0"/>
            <a:chExt cx="3324600" cy="4968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99060" y="0"/>
              <a:ext cx="3352419" cy="5032502"/>
            </a:xfrm>
            <a:custGeom>
              <a:avLst/>
              <a:gdLst/>
              <a:ahLst/>
              <a:cxnLst/>
              <a:rect r="r" b="b" t="t" l="l"/>
              <a:pathLst>
                <a:path h="5032502" w="3352419">
                  <a:moveTo>
                    <a:pt x="121412" y="541401"/>
                  </a:moveTo>
                  <a:cubicBezTo>
                    <a:pt x="127889" y="516255"/>
                    <a:pt x="135636" y="491490"/>
                    <a:pt x="144653" y="467487"/>
                  </a:cubicBezTo>
                  <a:lnTo>
                    <a:pt x="168402" y="476377"/>
                  </a:lnTo>
                  <a:cubicBezTo>
                    <a:pt x="159766" y="499618"/>
                    <a:pt x="152273" y="523367"/>
                    <a:pt x="146050" y="547751"/>
                  </a:cubicBezTo>
                  <a:close/>
                  <a:moveTo>
                    <a:pt x="187706" y="373507"/>
                  </a:moveTo>
                  <a:cubicBezTo>
                    <a:pt x="200152" y="350774"/>
                    <a:pt x="213868" y="328803"/>
                    <a:pt x="228600" y="307594"/>
                  </a:cubicBezTo>
                  <a:lnTo>
                    <a:pt x="249428" y="322199"/>
                  </a:lnTo>
                  <a:cubicBezTo>
                    <a:pt x="235204" y="342646"/>
                    <a:pt x="221996" y="363855"/>
                    <a:pt x="209931" y="385699"/>
                  </a:cubicBezTo>
                  <a:close/>
                  <a:moveTo>
                    <a:pt x="315976" y="239522"/>
                  </a:moveTo>
                  <a:cubicBezTo>
                    <a:pt x="333629" y="220599"/>
                    <a:pt x="352298" y="202692"/>
                    <a:pt x="371856" y="185928"/>
                  </a:cubicBezTo>
                  <a:lnTo>
                    <a:pt x="388493" y="205232"/>
                  </a:lnTo>
                  <a:cubicBezTo>
                    <a:pt x="369570" y="221488"/>
                    <a:pt x="351536" y="238760"/>
                    <a:pt x="334518" y="257048"/>
                  </a:cubicBezTo>
                  <a:close/>
                  <a:moveTo>
                    <a:pt x="432562" y="112141"/>
                  </a:moveTo>
                  <a:cubicBezTo>
                    <a:pt x="454279" y="98298"/>
                    <a:pt x="476885" y="85598"/>
                    <a:pt x="500126" y="74041"/>
                  </a:cubicBezTo>
                  <a:lnTo>
                    <a:pt x="511429" y="96774"/>
                  </a:lnTo>
                  <a:cubicBezTo>
                    <a:pt x="488950" y="107823"/>
                    <a:pt x="467233" y="120142"/>
                    <a:pt x="446278" y="133477"/>
                  </a:cubicBezTo>
                  <a:close/>
                  <a:moveTo>
                    <a:pt x="595757" y="35052"/>
                  </a:moveTo>
                  <a:cubicBezTo>
                    <a:pt x="620141" y="27051"/>
                    <a:pt x="645160" y="20447"/>
                    <a:pt x="670687" y="15113"/>
                  </a:cubicBezTo>
                  <a:lnTo>
                    <a:pt x="675894" y="40005"/>
                  </a:lnTo>
                  <a:cubicBezTo>
                    <a:pt x="651256" y="45085"/>
                    <a:pt x="627126" y="51562"/>
                    <a:pt x="603631" y="59182"/>
                  </a:cubicBezTo>
                  <a:close/>
                  <a:moveTo>
                    <a:pt x="773049" y="1397"/>
                  </a:moveTo>
                  <a:cubicBezTo>
                    <a:pt x="787908" y="508"/>
                    <a:pt x="802767" y="0"/>
                    <a:pt x="817880" y="0"/>
                  </a:cubicBezTo>
                  <a:lnTo>
                    <a:pt x="850138" y="0"/>
                  </a:lnTo>
                  <a:lnTo>
                    <a:pt x="850138" y="25400"/>
                  </a:lnTo>
                  <a:lnTo>
                    <a:pt x="817880" y="25400"/>
                  </a:lnTo>
                  <a:lnTo>
                    <a:pt x="817880" y="12700"/>
                  </a:lnTo>
                  <a:lnTo>
                    <a:pt x="817880" y="25400"/>
                  </a:lnTo>
                  <a:cubicBezTo>
                    <a:pt x="803402" y="25400"/>
                    <a:pt x="788924" y="25908"/>
                    <a:pt x="774573" y="26670"/>
                  </a:cubicBezTo>
                  <a:close/>
                  <a:moveTo>
                    <a:pt x="951738" y="0"/>
                  </a:moveTo>
                  <a:lnTo>
                    <a:pt x="1027938" y="0"/>
                  </a:lnTo>
                  <a:lnTo>
                    <a:pt x="1027938" y="25400"/>
                  </a:lnTo>
                  <a:lnTo>
                    <a:pt x="951738" y="25400"/>
                  </a:lnTo>
                  <a:close/>
                  <a:moveTo>
                    <a:pt x="1129538" y="25400"/>
                  </a:moveTo>
                  <a:lnTo>
                    <a:pt x="1205738" y="25400"/>
                  </a:lnTo>
                  <a:lnTo>
                    <a:pt x="1129538" y="25400"/>
                  </a:lnTo>
                  <a:close/>
                  <a:moveTo>
                    <a:pt x="1307338" y="25400"/>
                  </a:moveTo>
                  <a:lnTo>
                    <a:pt x="1383538" y="25400"/>
                  </a:lnTo>
                  <a:lnTo>
                    <a:pt x="1307338" y="25400"/>
                  </a:lnTo>
                  <a:close/>
                  <a:moveTo>
                    <a:pt x="1485138" y="25400"/>
                  </a:moveTo>
                  <a:lnTo>
                    <a:pt x="1561338" y="25400"/>
                  </a:lnTo>
                  <a:lnTo>
                    <a:pt x="1485138" y="25400"/>
                  </a:lnTo>
                  <a:close/>
                  <a:moveTo>
                    <a:pt x="1662938" y="25400"/>
                  </a:moveTo>
                  <a:lnTo>
                    <a:pt x="1739138" y="25400"/>
                  </a:lnTo>
                  <a:lnTo>
                    <a:pt x="1662938" y="25400"/>
                  </a:lnTo>
                  <a:close/>
                  <a:moveTo>
                    <a:pt x="1840738" y="25400"/>
                  </a:moveTo>
                  <a:lnTo>
                    <a:pt x="1916938" y="25400"/>
                  </a:lnTo>
                  <a:lnTo>
                    <a:pt x="1840738" y="25400"/>
                  </a:lnTo>
                  <a:close/>
                  <a:moveTo>
                    <a:pt x="2018538" y="25400"/>
                  </a:moveTo>
                  <a:lnTo>
                    <a:pt x="2094738" y="25400"/>
                  </a:lnTo>
                  <a:lnTo>
                    <a:pt x="2018538" y="25400"/>
                  </a:lnTo>
                  <a:close/>
                  <a:moveTo>
                    <a:pt x="2196338" y="25400"/>
                  </a:moveTo>
                  <a:lnTo>
                    <a:pt x="2272538" y="25400"/>
                  </a:lnTo>
                  <a:lnTo>
                    <a:pt x="2196338" y="25400"/>
                  </a:lnTo>
                  <a:close/>
                  <a:moveTo>
                    <a:pt x="2374138" y="25400"/>
                  </a:moveTo>
                  <a:lnTo>
                    <a:pt x="2450338" y="25400"/>
                  </a:lnTo>
                  <a:lnTo>
                    <a:pt x="2374138" y="25400"/>
                  </a:lnTo>
                  <a:close/>
                  <a:moveTo>
                    <a:pt x="2551938" y="25400"/>
                  </a:moveTo>
                  <a:lnTo>
                    <a:pt x="2628138" y="25400"/>
                  </a:lnTo>
                  <a:lnTo>
                    <a:pt x="2551938" y="25400"/>
                  </a:lnTo>
                  <a:close/>
                  <a:moveTo>
                    <a:pt x="2730373" y="25908"/>
                  </a:moveTo>
                  <a:cubicBezTo>
                    <a:pt x="2756535" y="26797"/>
                    <a:pt x="2782189" y="29083"/>
                    <a:pt x="2807589" y="32766"/>
                  </a:cubicBezTo>
                  <a:lnTo>
                    <a:pt x="2804033" y="57912"/>
                  </a:lnTo>
                  <a:cubicBezTo>
                    <a:pt x="2779649" y="54356"/>
                    <a:pt x="2754757" y="52197"/>
                    <a:pt x="2729611" y="51308"/>
                  </a:cubicBezTo>
                  <a:close/>
                  <a:moveTo>
                    <a:pt x="2907665" y="80137"/>
                  </a:moveTo>
                  <a:cubicBezTo>
                    <a:pt x="2932557" y="87503"/>
                    <a:pt x="2956941" y="96139"/>
                    <a:pt x="2980690" y="106172"/>
                  </a:cubicBezTo>
                  <a:lnTo>
                    <a:pt x="2970911" y="129667"/>
                  </a:lnTo>
                  <a:cubicBezTo>
                    <a:pt x="2948051" y="120142"/>
                    <a:pt x="2924556" y="111760"/>
                    <a:pt x="2900553" y="104648"/>
                  </a:cubicBezTo>
                  <a:close/>
                  <a:moveTo>
                    <a:pt x="3065780" y="177292"/>
                  </a:moveTo>
                  <a:cubicBezTo>
                    <a:pt x="3088005" y="190627"/>
                    <a:pt x="3109468" y="205105"/>
                    <a:pt x="3130042" y="220726"/>
                  </a:cubicBezTo>
                  <a:lnTo>
                    <a:pt x="3114675" y="240919"/>
                  </a:lnTo>
                  <a:cubicBezTo>
                    <a:pt x="3094863" y="225933"/>
                    <a:pt x="3074162" y="211836"/>
                    <a:pt x="3052699" y="199009"/>
                  </a:cubicBezTo>
                  <a:close/>
                  <a:moveTo>
                    <a:pt x="3194558" y="310515"/>
                  </a:moveTo>
                  <a:cubicBezTo>
                    <a:pt x="3212719" y="328930"/>
                    <a:pt x="3229864" y="348234"/>
                    <a:pt x="3245993" y="368427"/>
                  </a:cubicBezTo>
                  <a:lnTo>
                    <a:pt x="3226181" y="384302"/>
                  </a:lnTo>
                  <a:cubicBezTo>
                    <a:pt x="3210687" y="364744"/>
                    <a:pt x="3194050" y="346075"/>
                    <a:pt x="3176524" y="328422"/>
                  </a:cubicBezTo>
                  <a:close/>
                  <a:moveTo>
                    <a:pt x="3286379" y="471678"/>
                  </a:moveTo>
                  <a:cubicBezTo>
                    <a:pt x="3299333" y="493903"/>
                    <a:pt x="3311271" y="516890"/>
                    <a:pt x="3321812" y="540639"/>
                  </a:cubicBezTo>
                  <a:lnTo>
                    <a:pt x="3298571" y="551053"/>
                  </a:lnTo>
                  <a:cubicBezTo>
                    <a:pt x="3288284" y="528193"/>
                    <a:pt x="3276854" y="505968"/>
                    <a:pt x="3264408" y="484505"/>
                  </a:cubicBezTo>
                  <a:close/>
                  <a:moveTo>
                    <a:pt x="3335274" y="650494"/>
                  </a:moveTo>
                  <a:cubicBezTo>
                    <a:pt x="3342259" y="675132"/>
                    <a:pt x="3347974" y="700405"/>
                    <a:pt x="3352419" y="726059"/>
                  </a:cubicBezTo>
                  <a:lnTo>
                    <a:pt x="3327400" y="730377"/>
                  </a:lnTo>
                  <a:cubicBezTo>
                    <a:pt x="3323209" y="705612"/>
                    <a:pt x="3317621" y="681228"/>
                    <a:pt x="3310890" y="657479"/>
                  </a:cubicBezTo>
                  <a:close/>
                  <a:moveTo>
                    <a:pt x="3338068" y="835914"/>
                  </a:moveTo>
                  <a:cubicBezTo>
                    <a:pt x="3338195" y="842391"/>
                    <a:pt x="3338322" y="848868"/>
                    <a:pt x="3338322" y="855472"/>
                  </a:cubicBezTo>
                  <a:lnTo>
                    <a:pt x="3325622" y="855472"/>
                  </a:lnTo>
                  <a:lnTo>
                    <a:pt x="3338322" y="855472"/>
                  </a:lnTo>
                  <a:lnTo>
                    <a:pt x="3338322" y="912622"/>
                  </a:lnTo>
                  <a:lnTo>
                    <a:pt x="3312922" y="912622"/>
                  </a:lnTo>
                  <a:lnTo>
                    <a:pt x="3312922" y="855472"/>
                  </a:lnTo>
                  <a:cubicBezTo>
                    <a:pt x="3312922" y="849122"/>
                    <a:pt x="3312795" y="842899"/>
                    <a:pt x="3312668" y="836676"/>
                  </a:cubicBezTo>
                  <a:close/>
                  <a:moveTo>
                    <a:pt x="3312922" y="1014984"/>
                  </a:moveTo>
                  <a:lnTo>
                    <a:pt x="3312922" y="1091184"/>
                  </a:lnTo>
                  <a:lnTo>
                    <a:pt x="3287522" y="1091184"/>
                  </a:lnTo>
                  <a:lnTo>
                    <a:pt x="3287522" y="1014984"/>
                  </a:lnTo>
                  <a:close/>
                  <a:moveTo>
                    <a:pt x="3287522" y="1192784"/>
                  </a:moveTo>
                  <a:lnTo>
                    <a:pt x="3287522" y="1268984"/>
                  </a:lnTo>
                  <a:lnTo>
                    <a:pt x="3262122" y="1268984"/>
                  </a:lnTo>
                  <a:lnTo>
                    <a:pt x="3262122" y="1192784"/>
                  </a:lnTo>
                  <a:close/>
                  <a:moveTo>
                    <a:pt x="3262122" y="1370584"/>
                  </a:moveTo>
                  <a:lnTo>
                    <a:pt x="3262122" y="1446784"/>
                  </a:lnTo>
                  <a:lnTo>
                    <a:pt x="3236722" y="1446784"/>
                  </a:lnTo>
                  <a:lnTo>
                    <a:pt x="3236722" y="1370584"/>
                  </a:lnTo>
                  <a:close/>
                  <a:moveTo>
                    <a:pt x="3236722" y="1548384"/>
                  </a:moveTo>
                  <a:lnTo>
                    <a:pt x="3236722" y="1624584"/>
                  </a:lnTo>
                  <a:lnTo>
                    <a:pt x="3211322" y="1624584"/>
                  </a:lnTo>
                  <a:lnTo>
                    <a:pt x="3211322" y="1548384"/>
                  </a:lnTo>
                  <a:close/>
                  <a:moveTo>
                    <a:pt x="3211322" y="1726184"/>
                  </a:moveTo>
                  <a:lnTo>
                    <a:pt x="3211322" y="1802384"/>
                  </a:lnTo>
                  <a:lnTo>
                    <a:pt x="3185922" y="1802384"/>
                  </a:lnTo>
                  <a:lnTo>
                    <a:pt x="3185922" y="1726184"/>
                  </a:lnTo>
                  <a:close/>
                  <a:moveTo>
                    <a:pt x="3185922" y="1903984"/>
                  </a:moveTo>
                  <a:lnTo>
                    <a:pt x="3185922" y="1980184"/>
                  </a:lnTo>
                  <a:lnTo>
                    <a:pt x="3160522" y="1980184"/>
                  </a:lnTo>
                  <a:lnTo>
                    <a:pt x="3160522" y="1903984"/>
                  </a:lnTo>
                  <a:close/>
                  <a:moveTo>
                    <a:pt x="3160522" y="2081784"/>
                  </a:moveTo>
                  <a:lnTo>
                    <a:pt x="3160522" y="2157984"/>
                  </a:lnTo>
                  <a:lnTo>
                    <a:pt x="3135122" y="2157984"/>
                  </a:lnTo>
                  <a:lnTo>
                    <a:pt x="3135122" y="2081784"/>
                  </a:lnTo>
                  <a:close/>
                  <a:moveTo>
                    <a:pt x="3135122" y="2259584"/>
                  </a:moveTo>
                  <a:lnTo>
                    <a:pt x="3135122" y="2335784"/>
                  </a:lnTo>
                  <a:lnTo>
                    <a:pt x="3109722" y="2335784"/>
                  </a:lnTo>
                  <a:lnTo>
                    <a:pt x="3109722" y="2259584"/>
                  </a:lnTo>
                  <a:close/>
                  <a:moveTo>
                    <a:pt x="3109722" y="2437384"/>
                  </a:moveTo>
                  <a:lnTo>
                    <a:pt x="3109722" y="2513584"/>
                  </a:lnTo>
                  <a:lnTo>
                    <a:pt x="3084322" y="2513584"/>
                  </a:lnTo>
                  <a:lnTo>
                    <a:pt x="3084322" y="2437384"/>
                  </a:lnTo>
                  <a:close/>
                  <a:moveTo>
                    <a:pt x="3084322" y="2615184"/>
                  </a:moveTo>
                  <a:lnTo>
                    <a:pt x="3084322" y="2691384"/>
                  </a:lnTo>
                  <a:lnTo>
                    <a:pt x="3058922" y="2691384"/>
                  </a:lnTo>
                  <a:lnTo>
                    <a:pt x="3058922" y="2615184"/>
                  </a:lnTo>
                  <a:close/>
                  <a:moveTo>
                    <a:pt x="3058922" y="2792984"/>
                  </a:moveTo>
                  <a:lnTo>
                    <a:pt x="3058922" y="2869184"/>
                  </a:lnTo>
                  <a:lnTo>
                    <a:pt x="3033522" y="2869184"/>
                  </a:lnTo>
                  <a:lnTo>
                    <a:pt x="3033522" y="2792984"/>
                  </a:lnTo>
                  <a:close/>
                  <a:moveTo>
                    <a:pt x="3033522" y="2970784"/>
                  </a:moveTo>
                  <a:lnTo>
                    <a:pt x="3033522" y="3046984"/>
                  </a:lnTo>
                  <a:lnTo>
                    <a:pt x="3008122" y="3046984"/>
                  </a:lnTo>
                  <a:lnTo>
                    <a:pt x="3008122" y="2970784"/>
                  </a:lnTo>
                  <a:close/>
                  <a:moveTo>
                    <a:pt x="3008122" y="3148584"/>
                  </a:moveTo>
                  <a:lnTo>
                    <a:pt x="3008122" y="3224784"/>
                  </a:lnTo>
                  <a:lnTo>
                    <a:pt x="2982722" y="3224784"/>
                  </a:lnTo>
                  <a:lnTo>
                    <a:pt x="2982722" y="3148584"/>
                  </a:lnTo>
                  <a:close/>
                  <a:moveTo>
                    <a:pt x="2982722" y="3326384"/>
                  </a:moveTo>
                  <a:lnTo>
                    <a:pt x="2982722" y="3402584"/>
                  </a:lnTo>
                  <a:lnTo>
                    <a:pt x="2957322" y="3402584"/>
                  </a:lnTo>
                  <a:lnTo>
                    <a:pt x="2957322" y="3326384"/>
                  </a:lnTo>
                  <a:close/>
                  <a:moveTo>
                    <a:pt x="2957322" y="3504184"/>
                  </a:moveTo>
                  <a:lnTo>
                    <a:pt x="2957322" y="3580384"/>
                  </a:lnTo>
                  <a:lnTo>
                    <a:pt x="2931922" y="3580384"/>
                  </a:lnTo>
                  <a:lnTo>
                    <a:pt x="2931922" y="3504184"/>
                  </a:lnTo>
                  <a:close/>
                  <a:moveTo>
                    <a:pt x="2931922" y="3681984"/>
                  </a:moveTo>
                  <a:lnTo>
                    <a:pt x="2931922" y="3758184"/>
                  </a:lnTo>
                  <a:lnTo>
                    <a:pt x="2906522" y="3758184"/>
                  </a:lnTo>
                  <a:lnTo>
                    <a:pt x="2906522" y="3681984"/>
                  </a:lnTo>
                  <a:close/>
                  <a:moveTo>
                    <a:pt x="2906522" y="3859784"/>
                  </a:moveTo>
                  <a:lnTo>
                    <a:pt x="2906522" y="3935984"/>
                  </a:lnTo>
                  <a:lnTo>
                    <a:pt x="2881122" y="3935984"/>
                  </a:lnTo>
                  <a:lnTo>
                    <a:pt x="2881122" y="3859784"/>
                  </a:lnTo>
                  <a:close/>
                  <a:moveTo>
                    <a:pt x="2881122" y="4037584"/>
                  </a:moveTo>
                  <a:lnTo>
                    <a:pt x="2881122" y="4113784"/>
                  </a:lnTo>
                  <a:lnTo>
                    <a:pt x="2855722" y="4113784"/>
                  </a:lnTo>
                  <a:lnTo>
                    <a:pt x="2855722" y="4037584"/>
                  </a:lnTo>
                  <a:close/>
                  <a:moveTo>
                    <a:pt x="2855722" y="4215384"/>
                  </a:moveTo>
                  <a:lnTo>
                    <a:pt x="2855722" y="4291584"/>
                  </a:lnTo>
                  <a:lnTo>
                    <a:pt x="2830322" y="4291584"/>
                  </a:lnTo>
                  <a:lnTo>
                    <a:pt x="2830322" y="4215384"/>
                  </a:lnTo>
                  <a:close/>
                  <a:moveTo>
                    <a:pt x="2830195" y="4393438"/>
                  </a:moveTo>
                  <a:cubicBezTo>
                    <a:pt x="2829814" y="4419600"/>
                    <a:pt x="2828163" y="4445381"/>
                    <a:pt x="2825115" y="4470781"/>
                  </a:cubicBezTo>
                  <a:lnTo>
                    <a:pt x="2799842" y="4467733"/>
                  </a:lnTo>
                  <a:cubicBezTo>
                    <a:pt x="2802763" y="4443222"/>
                    <a:pt x="2804414" y="4418330"/>
                    <a:pt x="2804795" y="4393057"/>
                  </a:cubicBezTo>
                  <a:close/>
                  <a:moveTo>
                    <a:pt x="2780030" y="4571873"/>
                  </a:moveTo>
                  <a:cubicBezTo>
                    <a:pt x="2773299" y="4597019"/>
                    <a:pt x="2765171" y="4621530"/>
                    <a:pt x="2755773" y="4645533"/>
                  </a:cubicBezTo>
                  <a:lnTo>
                    <a:pt x="2732151" y="4636262"/>
                  </a:lnTo>
                  <a:cubicBezTo>
                    <a:pt x="2741168" y="4613148"/>
                    <a:pt x="2748915" y="4589526"/>
                    <a:pt x="2755519" y="4565269"/>
                  </a:cubicBezTo>
                  <a:close/>
                  <a:moveTo>
                    <a:pt x="2686939" y="4732147"/>
                  </a:moveTo>
                  <a:cubicBezTo>
                    <a:pt x="2674112" y="4754753"/>
                    <a:pt x="2660142" y="4776470"/>
                    <a:pt x="2645156" y="4797425"/>
                  </a:cubicBezTo>
                  <a:lnTo>
                    <a:pt x="2624582" y="4782566"/>
                  </a:lnTo>
                  <a:cubicBezTo>
                    <a:pt x="2639060" y="4762373"/>
                    <a:pt x="2652522" y="4741291"/>
                    <a:pt x="2664968" y="4719574"/>
                  </a:cubicBezTo>
                  <a:close/>
                  <a:moveTo>
                    <a:pt x="2557018" y="4864227"/>
                  </a:moveTo>
                  <a:cubicBezTo>
                    <a:pt x="2539111" y="4882896"/>
                    <a:pt x="2520188" y="4900549"/>
                    <a:pt x="2500376" y="4917186"/>
                  </a:cubicBezTo>
                  <a:lnTo>
                    <a:pt x="2484120" y="4897755"/>
                  </a:lnTo>
                  <a:cubicBezTo>
                    <a:pt x="2503297" y="4881753"/>
                    <a:pt x="2521458" y="4864735"/>
                    <a:pt x="2538730" y="4846701"/>
                  </a:cubicBezTo>
                  <a:close/>
                  <a:moveTo>
                    <a:pt x="2398395" y="4960112"/>
                  </a:moveTo>
                  <a:cubicBezTo>
                    <a:pt x="2376424" y="4973701"/>
                    <a:pt x="2353818" y="4986147"/>
                    <a:pt x="2330323" y="4997323"/>
                  </a:cubicBezTo>
                  <a:lnTo>
                    <a:pt x="2319401" y="4974463"/>
                  </a:lnTo>
                  <a:cubicBezTo>
                    <a:pt x="2342007" y="4963668"/>
                    <a:pt x="2363851" y="4951730"/>
                    <a:pt x="2385060" y="4938649"/>
                  </a:cubicBezTo>
                  <a:close/>
                  <a:moveTo>
                    <a:pt x="2220722" y="5013579"/>
                  </a:moveTo>
                  <a:cubicBezTo>
                    <a:pt x="2196211" y="5021199"/>
                    <a:pt x="2171065" y="5027549"/>
                    <a:pt x="2145538" y="5032502"/>
                  </a:cubicBezTo>
                  <a:lnTo>
                    <a:pt x="2140712" y="5007610"/>
                  </a:lnTo>
                  <a:cubicBezTo>
                    <a:pt x="2165350" y="5002784"/>
                    <a:pt x="2189607" y="4996688"/>
                    <a:pt x="2213229" y="4989449"/>
                  </a:cubicBezTo>
                  <a:close/>
                  <a:moveTo>
                    <a:pt x="2035556" y="5020691"/>
                  </a:moveTo>
                  <a:cubicBezTo>
                    <a:pt x="2023872" y="5021199"/>
                    <a:pt x="2012188" y="5021580"/>
                    <a:pt x="2000504" y="5021580"/>
                  </a:cubicBezTo>
                  <a:lnTo>
                    <a:pt x="2000504" y="5008880"/>
                  </a:lnTo>
                  <a:lnTo>
                    <a:pt x="2000504" y="5021580"/>
                  </a:lnTo>
                  <a:lnTo>
                    <a:pt x="1958594" y="5021580"/>
                  </a:lnTo>
                  <a:lnTo>
                    <a:pt x="1958594" y="4996180"/>
                  </a:lnTo>
                  <a:lnTo>
                    <a:pt x="2000504" y="4996180"/>
                  </a:lnTo>
                  <a:cubicBezTo>
                    <a:pt x="2011807" y="4996180"/>
                    <a:pt x="2023110" y="4995926"/>
                    <a:pt x="2034413" y="4995418"/>
                  </a:cubicBezTo>
                  <a:close/>
                  <a:moveTo>
                    <a:pt x="1855851" y="4996307"/>
                  </a:moveTo>
                  <a:lnTo>
                    <a:pt x="1779651" y="4996307"/>
                  </a:lnTo>
                  <a:lnTo>
                    <a:pt x="1779651" y="4970907"/>
                  </a:lnTo>
                  <a:lnTo>
                    <a:pt x="1855851" y="4970907"/>
                  </a:lnTo>
                  <a:close/>
                  <a:moveTo>
                    <a:pt x="1678051" y="4970907"/>
                  </a:moveTo>
                  <a:lnTo>
                    <a:pt x="1601851" y="4970907"/>
                  </a:lnTo>
                  <a:lnTo>
                    <a:pt x="1601851" y="4945507"/>
                  </a:lnTo>
                  <a:lnTo>
                    <a:pt x="1678051" y="4945507"/>
                  </a:lnTo>
                  <a:close/>
                  <a:moveTo>
                    <a:pt x="1500251" y="4945507"/>
                  </a:moveTo>
                  <a:lnTo>
                    <a:pt x="1424051" y="4945507"/>
                  </a:lnTo>
                  <a:lnTo>
                    <a:pt x="1424051" y="4920107"/>
                  </a:lnTo>
                  <a:lnTo>
                    <a:pt x="1500251" y="4920107"/>
                  </a:lnTo>
                  <a:close/>
                  <a:moveTo>
                    <a:pt x="1322451" y="4920107"/>
                  </a:moveTo>
                  <a:lnTo>
                    <a:pt x="1246251" y="4920107"/>
                  </a:lnTo>
                  <a:lnTo>
                    <a:pt x="1246251" y="4894707"/>
                  </a:lnTo>
                  <a:lnTo>
                    <a:pt x="1322451" y="4894707"/>
                  </a:lnTo>
                  <a:close/>
                  <a:moveTo>
                    <a:pt x="1144651" y="4894707"/>
                  </a:moveTo>
                  <a:lnTo>
                    <a:pt x="1068451" y="4894707"/>
                  </a:lnTo>
                  <a:lnTo>
                    <a:pt x="1068451" y="4869307"/>
                  </a:lnTo>
                  <a:lnTo>
                    <a:pt x="1144651" y="4869307"/>
                  </a:lnTo>
                  <a:close/>
                  <a:moveTo>
                    <a:pt x="966851" y="4869307"/>
                  </a:moveTo>
                  <a:lnTo>
                    <a:pt x="890651" y="4869307"/>
                  </a:lnTo>
                  <a:lnTo>
                    <a:pt x="890651" y="4843907"/>
                  </a:lnTo>
                  <a:lnTo>
                    <a:pt x="966851" y="4843907"/>
                  </a:lnTo>
                  <a:close/>
                  <a:moveTo>
                    <a:pt x="789051" y="4843907"/>
                  </a:moveTo>
                  <a:lnTo>
                    <a:pt x="712851" y="4843907"/>
                  </a:lnTo>
                  <a:lnTo>
                    <a:pt x="712851" y="4818507"/>
                  </a:lnTo>
                  <a:lnTo>
                    <a:pt x="789051" y="4818507"/>
                  </a:lnTo>
                  <a:close/>
                  <a:moveTo>
                    <a:pt x="611251" y="4818507"/>
                  </a:moveTo>
                  <a:lnTo>
                    <a:pt x="535051" y="4818507"/>
                  </a:lnTo>
                  <a:lnTo>
                    <a:pt x="535051" y="4793107"/>
                  </a:lnTo>
                  <a:lnTo>
                    <a:pt x="611251" y="4793107"/>
                  </a:lnTo>
                  <a:close/>
                  <a:moveTo>
                    <a:pt x="433451" y="4793107"/>
                  </a:moveTo>
                  <a:lnTo>
                    <a:pt x="357251" y="4793107"/>
                  </a:lnTo>
                  <a:lnTo>
                    <a:pt x="357251" y="4767707"/>
                  </a:lnTo>
                  <a:lnTo>
                    <a:pt x="433451" y="4767707"/>
                  </a:lnTo>
                  <a:close/>
                  <a:moveTo>
                    <a:pt x="255651" y="4767707"/>
                  </a:moveTo>
                  <a:lnTo>
                    <a:pt x="179451" y="4767707"/>
                  </a:lnTo>
                  <a:lnTo>
                    <a:pt x="179451" y="4742307"/>
                  </a:lnTo>
                  <a:lnTo>
                    <a:pt x="255651" y="4742307"/>
                  </a:lnTo>
                  <a:close/>
                  <a:moveTo>
                    <a:pt x="77089" y="4741418"/>
                  </a:moveTo>
                  <a:cubicBezTo>
                    <a:pt x="51054" y="4740148"/>
                    <a:pt x="25273" y="4737481"/>
                    <a:pt x="0" y="4733544"/>
                  </a:cubicBezTo>
                  <a:lnTo>
                    <a:pt x="3937" y="4708398"/>
                  </a:lnTo>
                  <a:cubicBezTo>
                    <a:pt x="28321" y="4712208"/>
                    <a:pt x="53086" y="4714748"/>
                    <a:pt x="78359" y="4716018"/>
                  </a:cubicBezTo>
                  <a:close/>
                  <a:moveTo>
                    <a:pt x="605028" y="4936490"/>
                  </a:moveTo>
                  <a:cubicBezTo>
                    <a:pt x="580136" y="4928743"/>
                    <a:pt x="555879" y="4919726"/>
                    <a:pt x="532257" y="4909439"/>
                  </a:cubicBezTo>
                  <a:lnTo>
                    <a:pt x="542417" y="4886198"/>
                  </a:lnTo>
                  <a:cubicBezTo>
                    <a:pt x="565150" y="4896104"/>
                    <a:pt x="588645" y="4904740"/>
                    <a:pt x="612521" y="4912233"/>
                  </a:cubicBezTo>
                  <a:close/>
                  <a:moveTo>
                    <a:pt x="440690" y="4861560"/>
                  </a:moveTo>
                  <a:cubicBezTo>
                    <a:pt x="418719" y="4847971"/>
                    <a:pt x="397383" y="4833112"/>
                    <a:pt x="377063" y="4817237"/>
                  </a:cubicBezTo>
                  <a:lnTo>
                    <a:pt x="392684" y="4797171"/>
                  </a:lnTo>
                  <a:cubicBezTo>
                    <a:pt x="412369" y="4812538"/>
                    <a:pt x="432816" y="4826762"/>
                    <a:pt x="454025" y="4839843"/>
                  </a:cubicBezTo>
                  <a:close/>
                  <a:moveTo>
                    <a:pt x="313690" y="4726432"/>
                  </a:moveTo>
                  <a:cubicBezTo>
                    <a:pt x="295783" y="4707763"/>
                    <a:pt x="278892" y="4688205"/>
                    <a:pt x="263017" y="4667758"/>
                  </a:cubicBezTo>
                  <a:lnTo>
                    <a:pt x="283083" y="4652264"/>
                  </a:lnTo>
                  <a:cubicBezTo>
                    <a:pt x="298323" y="4671949"/>
                    <a:pt x="314706" y="4690872"/>
                    <a:pt x="331978" y="4708906"/>
                  </a:cubicBezTo>
                  <a:close/>
                  <a:moveTo>
                    <a:pt x="224028" y="4564253"/>
                  </a:moveTo>
                  <a:cubicBezTo>
                    <a:pt x="211328" y="4541774"/>
                    <a:pt x="199771" y="4518660"/>
                    <a:pt x="189484" y="4494784"/>
                  </a:cubicBezTo>
                  <a:lnTo>
                    <a:pt x="212852" y="4484751"/>
                  </a:lnTo>
                  <a:cubicBezTo>
                    <a:pt x="222758" y="4507738"/>
                    <a:pt x="233934" y="4530090"/>
                    <a:pt x="246126" y="4551680"/>
                  </a:cubicBezTo>
                  <a:close/>
                  <a:moveTo>
                    <a:pt x="177546" y="4384802"/>
                  </a:moveTo>
                  <a:cubicBezTo>
                    <a:pt x="170815" y="4360037"/>
                    <a:pt x="165481" y="4334764"/>
                    <a:pt x="161417" y="4308983"/>
                  </a:cubicBezTo>
                  <a:lnTo>
                    <a:pt x="186563" y="4305046"/>
                  </a:lnTo>
                  <a:cubicBezTo>
                    <a:pt x="190500" y="4329938"/>
                    <a:pt x="195707" y="4354322"/>
                    <a:pt x="202057" y="4378198"/>
                  </a:cubicBezTo>
                  <a:close/>
                  <a:moveTo>
                    <a:pt x="99187" y="4257675"/>
                  </a:moveTo>
                  <a:cubicBezTo>
                    <a:pt x="99187" y="4254500"/>
                    <a:pt x="99060" y="4251198"/>
                    <a:pt x="99060" y="4248023"/>
                  </a:cubicBezTo>
                  <a:lnTo>
                    <a:pt x="111760" y="4248023"/>
                  </a:lnTo>
                  <a:lnTo>
                    <a:pt x="99060" y="4248023"/>
                  </a:lnTo>
                  <a:lnTo>
                    <a:pt x="99060" y="4181221"/>
                  </a:lnTo>
                  <a:lnTo>
                    <a:pt x="124460" y="4181221"/>
                  </a:lnTo>
                  <a:lnTo>
                    <a:pt x="124460" y="4248023"/>
                  </a:lnTo>
                  <a:cubicBezTo>
                    <a:pt x="124460" y="4251198"/>
                    <a:pt x="124460" y="4254246"/>
                    <a:pt x="124460" y="4257421"/>
                  </a:cubicBezTo>
                  <a:close/>
                  <a:moveTo>
                    <a:pt x="99060" y="4079621"/>
                  </a:moveTo>
                  <a:lnTo>
                    <a:pt x="99060" y="4003421"/>
                  </a:lnTo>
                  <a:lnTo>
                    <a:pt x="124460" y="4003421"/>
                  </a:lnTo>
                  <a:lnTo>
                    <a:pt x="124460" y="4079621"/>
                  </a:lnTo>
                  <a:close/>
                  <a:moveTo>
                    <a:pt x="124460" y="3901821"/>
                  </a:moveTo>
                  <a:lnTo>
                    <a:pt x="124460" y="3825621"/>
                  </a:lnTo>
                  <a:lnTo>
                    <a:pt x="124460" y="3901821"/>
                  </a:lnTo>
                  <a:close/>
                  <a:moveTo>
                    <a:pt x="124460" y="3724021"/>
                  </a:moveTo>
                  <a:lnTo>
                    <a:pt x="124460" y="3647821"/>
                  </a:lnTo>
                  <a:lnTo>
                    <a:pt x="124460" y="3724021"/>
                  </a:lnTo>
                  <a:close/>
                  <a:moveTo>
                    <a:pt x="124460" y="3546221"/>
                  </a:moveTo>
                  <a:lnTo>
                    <a:pt x="124460" y="3470021"/>
                  </a:lnTo>
                  <a:lnTo>
                    <a:pt x="124460" y="3546221"/>
                  </a:lnTo>
                  <a:close/>
                  <a:moveTo>
                    <a:pt x="124460" y="3368421"/>
                  </a:moveTo>
                  <a:lnTo>
                    <a:pt x="124460" y="3292221"/>
                  </a:lnTo>
                  <a:lnTo>
                    <a:pt x="124460" y="3368421"/>
                  </a:lnTo>
                  <a:close/>
                  <a:moveTo>
                    <a:pt x="124460" y="3190621"/>
                  </a:moveTo>
                  <a:lnTo>
                    <a:pt x="124460" y="3114421"/>
                  </a:lnTo>
                  <a:lnTo>
                    <a:pt x="124460" y="3190621"/>
                  </a:lnTo>
                  <a:close/>
                  <a:moveTo>
                    <a:pt x="124460" y="3012821"/>
                  </a:moveTo>
                  <a:lnTo>
                    <a:pt x="124460" y="2936621"/>
                  </a:lnTo>
                  <a:lnTo>
                    <a:pt x="124460" y="3012821"/>
                  </a:lnTo>
                  <a:close/>
                  <a:moveTo>
                    <a:pt x="124460" y="2835021"/>
                  </a:moveTo>
                  <a:lnTo>
                    <a:pt x="124460" y="2758821"/>
                  </a:lnTo>
                  <a:lnTo>
                    <a:pt x="124460" y="2835021"/>
                  </a:lnTo>
                  <a:close/>
                  <a:moveTo>
                    <a:pt x="124460" y="2657221"/>
                  </a:moveTo>
                  <a:lnTo>
                    <a:pt x="124460" y="2581021"/>
                  </a:lnTo>
                  <a:lnTo>
                    <a:pt x="124460" y="2657221"/>
                  </a:lnTo>
                  <a:close/>
                  <a:moveTo>
                    <a:pt x="124460" y="2479421"/>
                  </a:moveTo>
                  <a:lnTo>
                    <a:pt x="124460" y="2403221"/>
                  </a:lnTo>
                  <a:lnTo>
                    <a:pt x="124460" y="2479421"/>
                  </a:lnTo>
                  <a:close/>
                  <a:moveTo>
                    <a:pt x="124460" y="2301621"/>
                  </a:moveTo>
                  <a:lnTo>
                    <a:pt x="124460" y="2225421"/>
                  </a:lnTo>
                  <a:lnTo>
                    <a:pt x="124460" y="2301621"/>
                  </a:lnTo>
                  <a:close/>
                  <a:moveTo>
                    <a:pt x="124460" y="2123821"/>
                  </a:moveTo>
                  <a:lnTo>
                    <a:pt x="124460" y="2047621"/>
                  </a:lnTo>
                  <a:lnTo>
                    <a:pt x="124460" y="2123821"/>
                  </a:lnTo>
                  <a:close/>
                  <a:moveTo>
                    <a:pt x="124460" y="1946021"/>
                  </a:moveTo>
                  <a:lnTo>
                    <a:pt x="124460" y="1869821"/>
                  </a:lnTo>
                  <a:lnTo>
                    <a:pt x="124460" y="1946021"/>
                  </a:lnTo>
                  <a:close/>
                  <a:moveTo>
                    <a:pt x="124460" y="1768221"/>
                  </a:moveTo>
                  <a:lnTo>
                    <a:pt x="124460" y="1692021"/>
                  </a:lnTo>
                  <a:lnTo>
                    <a:pt x="124460" y="1768221"/>
                  </a:lnTo>
                  <a:close/>
                  <a:moveTo>
                    <a:pt x="124460" y="1590421"/>
                  </a:moveTo>
                  <a:lnTo>
                    <a:pt x="124460" y="1514221"/>
                  </a:lnTo>
                  <a:lnTo>
                    <a:pt x="124460" y="1590421"/>
                  </a:lnTo>
                  <a:close/>
                  <a:moveTo>
                    <a:pt x="124460" y="1412621"/>
                  </a:moveTo>
                  <a:lnTo>
                    <a:pt x="124460" y="1336421"/>
                  </a:lnTo>
                  <a:lnTo>
                    <a:pt x="124460" y="1412621"/>
                  </a:lnTo>
                  <a:close/>
                  <a:moveTo>
                    <a:pt x="124460" y="1234821"/>
                  </a:moveTo>
                  <a:lnTo>
                    <a:pt x="124460" y="1158621"/>
                  </a:lnTo>
                  <a:lnTo>
                    <a:pt x="124460" y="1234821"/>
                  </a:lnTo>
                  <a:close/>
                  <a:moveTo>
                    <a:pt x="124460" y="1057021"/>
                  </a:moveTo>
                  <a:lnTo>
                    <a:pt x="124460" y="980821"/>
                  </a:lnTo>
                  <a:lnTo>
                    <a:pt x="124460" y="1057021"/>
                  </a:lnTo>
                  <a:close/>
                  <a:moveTo>
                    <a:pt x="124460" y="879221"/>
                  </a:moveTo>
                  <a:lnTo>
                    <a:pt x="124460" y="803021"/>
                  </a:lnTo>
                  <a:lnTo>
                    <a:pt x="124460" y="879221"/>
                  </a:lnTo>
                  <a:close/>
                  <a:moveTo>
                    <a:pt x="99060" y="720598"/>
                  </a:moveTo>
                  <a:cubicBezTo>
                    <a:pt x="99060" y="694436"/>
                    <a:pt x="100457" y="668655"/>
                    <a:pt x="103124" y="643128"/>
                  </a:cubicBezTo>
                  <a:lnTo>
                    <a:pt x="128397" y="645795"/>
                  </a:lnTo>
                  <a:cubicBezTo>
                    <a:pt x="125857" y="670433"/>
                    <a:pt x="124460" y="695325"/>
                    <a:pt x="124460" y="7205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498787" y="2073125"/>
            <a:ext cx="2493450" cy="3726450"/>
            <a:chOff x="0" y="0"/>
            <a:chExt cx="3324600" cy="4968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99060" y="0"/>
              <a:ext cx="3352419" cy="5032502"/>
            </a:xfrm>
            <a:custGeom>
              <a:avLst/>
              <a:gdLst/>
              <a:ahLst/>
              <a:cxnLst/>
              <a:rect r="r" b="b" t="t" l="l"/>
              <a:pathLst>
                <a:path h="5032502" w="3352419">
                  <a:moveTo>
                    <a:pt x="121412" y="541401"/>
                  </a:moveTo>
                  <a:cubicBezTo>
                    <a:pt x="127889" y="516255"/>
                    <a:pt x="135636" y="491490"/>
                    <a:pt x="144653" y="467487"/>
                  </a:cubicBezTo>
                  <a:lnTo>
                    <a:pt x="168402" y="476377"/>
                  </a:lnTo>
                  <a:cubicBezTo>
                    <a:pt x="159766" y="499618"/>
                    <a:pt x="152273" y="523367"/>
                    <a:pt x="146050" y="547751"/>
                  </a:cubicBezTo>
                  <a:close/>
                  <a:moveTo>
                    <a:pt x="187706" y="373507"/>
                  </a:moveTo>
                  <a:cubicBezTo>
                    <a:pt x="200152" y="350774"/>
                    <a:pt x="213868" y="328803"/>
                    <a:pt x="228600" y="307594"/>
                  </a:cubicBezTo>
                  <a:lnTo>
                    <a:pt x="249428" y="322199"/>
                  </a:lnTo>
                  <a:cubicBezTo>
                    <a:pt x="235204" y="342646"/>
                    <a:pt x="221996" y="363855"/>
                    <a:pt x="209931" y="385699"/>
                  </a:cubicBezTo>
                  <a:close/>
                  <a:moveTo>
                    <a:pt x="315976" y="239522"/>
                  </a:moveTo>
                  <a:cubicBezTo>
                    <a:pt x="333629" y="220599"/>
                    <a:pt x="352298" y="202692"/>
                    <a:pt x="371856" y="185928"/>
                  </a:cubicBezTo>
                  <a:lnTo>
                    <a:pt x="388493" y="205232"/>
                  </a:lnTo>
                  <a:cubicBezTo>
                    <a:pt x="369570" y="221488"/>
                    <a:pt x="351536" y="238760"/>
                    <a:pt x="334518" y="257048"/>
                  </a:cubicBezTo>
                  <a:close/>
                  <a:moveTo>
                    <a:pt x="432562" y="112141"/>
                  </a:moveTo>
                  <a:cubicBezTo>
                    <a:pt x="454279" y="98298"/>
                    <a:pt x="476885" y="85598"/>
                    <a:pt x="500126" y="74041"/>
                  </a:cubicBezTo>
                  <a:lnTo>
                    <a:pt x="511429" y="96774"/>
                  </a:lnTo>
                  <a:cubicBezTo>
                    <a:pt x="488950" y="107823"/>
                    <a:pt x="467233" y="120142"/>
                    <a:pt x="446278" y="133477"/>
                  </a:cubicBezTo>
                  <a:close/>
                  <a:moveTo>
                    <a:pt x="595757" y="35052"/>
                  </a:moveTo>
                  <a:cubicBezTo>
                    <a:pt x="620141" y="27051"/>
                    <a:pt x="645160" y="20447"/>
                    <a:pt x="670687" y="15113"/>
                  </a:cubicBezTo>
                  <a:lnTo>
                    <a:pt x="675894" y="40005"/>
                  </a:lnTo>
                  <a:cubicBezTo>
                    <a:pt x="651256" y="45085"/>
                    <a:pt x="627126" y="51562"/>
                    <a:pt x="603631" y="59182"/>
                  </a:cubicBezTo>
                  <a:close/>
                  <a:moveTo>
                    <a:pt x="773049" y="1397"/>
                  </a:moveTo>
                  <a:cubicBezTo>
                    <a:pt x="787908" y="508"/>
                    <a:pt x="802767" y="0"/>
                    <a:pt x="817880" y="0"/>
                  </a:cubicBezTo>
                  <a:lnTo>
                    <a:pt x="850138" y="0"/>
                  </a:lnTo>
                  <a:lnTo>
                    <a:pt x="850138" y="25400"/>
                  </a:lnTo>
                  <a:lnTo>
                    <a:pt x="817880" y="25400"/>
                  </a:lnTo>
                  <a:lnTo>
                    <a:pt x="817880" y="12700"/>
                  </a:lnTo>
                  <a:lnTo>
                    <a:pt x="817880" y="25400"/>
                  </a:lnTo>
                  <a:cubicBezTo>
                    <a:pt x="803402" y="25400"/>
                    <a:pt x="788924" y="25908"/>
                    <a:pt x="774573" y="26670"/>
                  </a:cubicBezTo>
                  <a:close/>
                  <a:moveTo>
                    <a:pt x="951738" y="0"/>
                  </a:moveTo>
                  <a:lnTo>
                    <a:pt x="1027938" y="0"/>
                  </a:lnTo>
                  <a:lnTo>
                    <a:pt x="1027938" y="25400"/>
                  </a:lnTo>
                  <a:lnTo>
                    <a:pt x="951738" y="25400"/>
                  </a:lnTo>
                  <a:close/>
                  <a:moveTo>
                    <a:pt x="1129538" y="25400"/>
                  </a:moveTo>
                  <a:lnTo>
                    <a:pt x="1205738" y="25400"/>
                  </a:lnTo>
                  <a:lnTo>
                    <a:pt x="1129538" y="25400"/>
                  </a:lnTo>
                  <a:close/>
                  <a:moveTo>
                    <a:pt x="1307338" y="25400"/>
                  </a:moveTo>
                  <a:lnTo>
                    <a:pt x="1383538" y="25400"/>
                  </a:lnTo>
                  <a:lnTo>
                    <a:pt x="1307338" y="25400"/>
                  </a:lnTo>
                  <a:close/>
                  <a:moveTo>
                    <a:pt x="1485138" y="25400"/>
                  </a:moveTo>
                  <a:lnTo>
                    <a:pt x="1561338" y="25400"/>
                  </a:lnTo>
                  <a:lnTo>
                    <a:pt x="1485138" y="25400"/>
                  </a:lnTo>
                  <a:close/>
                  <a:moveTo>
                    <a:pt x="1662938" y="25400"/>
                  </a:moveTo>
                  <a:lnTo>
                    <a:pt x="1739138" y="25400"/>
                  </a:lnTo>
                  <a:lnTo>
                    <a:pt x="1662938" y="25400"/>
                  </a:lnTo>
                  <a:close/>
                  <a:moveTo>
                    <a:pt x="1840738" y="25400"/>
                  </a:moveTo>
                  <a:lnTo>
                    <a:pt x="1916938" y="25400"/>
                  </a:lnTo>
                  <a:lnTo>
                    <a:pt x="1840738" y="25400"/>
                  </a:lnTo>
                  <a:close/>
                  <a:moveTo>
                    <a:pt x="2018538" y="25400"/>
                  </a:moveTo>
                  <a:lnTo>
                    <a:pt x="2094738" y="25400"/>
                  </a:lnTo>
                  <a:lnTo>
                    <a:pt x="2018538" y="25400"/>
                  </a:lnTo>
                  <a:close/>
                  <a:moveTo>
                    <a:pt x="2196338" y="25400"/>
                  </a:moveTo>
                  <a:lnTo>
                    <a:pt x="2272538" y="25400"/>
                  </a:lnTo>
                  <a:lnTo>
                    <a:pt x="2196338" y="25400"/>
                  </a:lnTo>
                  <a:close/>
                  <a:moveTo>
                    <a:pt x="2374138" y="25400"/>
                  </a:moveTo>
                  <a:lnTo>
                    <a:pt x="2450338" y="25400"/>
                  </a:lnTo>
                  <a:lnTo>
                    <a:pt x="2374138" y="25400"/>
                  </a:lnTo>
                  <a:close/>
                  <a:moveTo>
                    <a:pt x="2551938" y="25400"/>
                  </a:moveTo>
                  <a:lnTo>
                    <a:pt x="2628138" y="25400"/>
                  </a:lnTo>
                  <a:lnTo>
                    <a:pt x="2551938" y="25400"/>
                  </a:lnTo>
                  <a:close/>
                  <a:moveTo>
                    <a:pt x="2730373" y="25908"/>
                  </a:moveTo>
                  <a:cubicBezTo>
                    <a:pt x="2756535" y="26797"/>
                    <a:pt x="2782189" y="29083"/>
                    <a:pt x="2807589" y="32766"/>
                  </a:cubicBezTo>
                  <a:lnTo>
                    <a:pt x="2804033" y="57912"/>
                  </a:lnTo>
                  <a:cubicBezTo>
                    <a:pt x="2779649" y="54356"/>
                    <a:pt x="2754757" y="52197"/>
                    <a:pt x="2729611" y="51308"/>
                  </a:cubicBezTo>
                  <a:close/>
                  <a:moveTo>
                    <a:pt x="2907665" y="80137"/>
                  </a:moveTo>
                  <a:cubicBezTo>
                    <a:pt x="2932557" y="87503"/>
                    <a:pt x="2956941" y="96139"/>
                    <a:pt x="2980690" y="106172"/>
                  </a:cubicBezTo>
                  <a:lnTo>
                    <a:pt x="2970911" y="129667"/>
                  </a:lnTo>
                  <a:cubicBezTo>
                    <a:pt x="2948051" y="120142"/>
                    <a:pt x="2924556" y="111760"/>
                    <a:pt x="2900553" y="104648"/>
                  </a:cubicBezTo>
                  <a:close/>
                  <a:moveTo>
                    <a:pt x="3065780" y="177292"/>
                  </a:moveTo>
                  <a:cubicBezTo>
                    <a:pt x="3088005" y="190627"/>
                    <a:pt x="3109468" y="205105"/>
                    <a:pt x="3130042" y="220726"/>
                  </a:cubicBezTo>
                  <a:lnTo>
                    <a:pt x="3114675" y="240919"/>
                  </a:lnTo>
                  <a:cubicBezTo>
                    <a:pt x="3094863" y="225933"/>
                    <a:pt x="3074162" y="211836"/>
                    <a:pt x="3052699" y="199009"/>
                  </a:cubicBezTo>
                  <a:close/>
                  <a:moveTo>
                    <a:pt x="3194558" y="310515"/>
                  </a:moveTo>
                  <a:cubicBezTo>
                    <a:pt x="3212719" y="328930"/>
                    <a:pt x="3229864" y="348234"/>
                    <a:pt x="3245993" y="368427"/>
                  </a:cubicBezTo>
                  <a:lnTo>
                    <a:pt x="3226181" y="384302"/>
                  </a:lnTo>
                  <a:cubicBezTo>
                    <a:pt x="3210687" y="364744"/>
                    <a:pt x="3194050" y="346075"/>
                    <a:pt x="3176524" y="328422"/>
                  </a:cubicBezTo>
                  <a:close/>
                  <a:moveTo>
                    <a:pt x="3286379" y="471678"/>
                  </a:moveTo>
                  <a:cubicBezTo>
                    <a:pt x="3299333" y="493903"/>
                    <a:pt x="3311271" y="516890"/>
                    <a:pt x="3321812" y="540639"/>
                  </a:cubicBezTo>
                  <a:lnTo>
                    <a:pt x="3298571" y="551053"/>
                  </a:lnTo>
                  <a:cubicBezTo>
                    <a:pt x="3288284" y="528193"/>
                    <a:pt x="3276854" y="505968"/>
                    <a:pt x="3264408" y="484505"/>
                  </a:cubicBezTo>
                  <a:close/>
                  <a:moveTo>
                    <a:pt x="3335274" y="650494"/>
                  </a:moveTo>
                  <a:cubicBezTo>
                    <a:pt x="3342259" y="675132"/>
                    <a:pt x="3347974" y="700405"/>
                    <a:pt x="3352419" y="726059"/>
                  </a:cubicBezTo>
                  <a:lnTo>
                    <a:pt x="3327400" y="730377"/>
                  </a:lnTo>
                  <a:cubicBezTo>
                    <a:pt x="3323209" y="705612"/>
                    <a:pt x="3317621" y="681228"/>
                    <a:pt x="3310890" y="657479"/>
                  </a:cubicBezTo>
                  <a:close/>
                  <a:moveTo>
                    <a:pt x="3338068" y="835914"/>
                  </a:moveTo>
                  <a:cubicBezTo>
                    <a:pt x="3338195" y="842391"/>
                    <a:pt x="3338322" y="848868"/>
                    <a:pt x="3338322" y="855472"/>
                  </a:cubicBezTo>
                  <a:lnTo>
                    <a:pt x="3325622" y="855472"/>
                  </a:lnTo>
                  <a:lnTo>
                    <a:pt x="3338322" y="855472"/>
                  </a:lnTo>
                  <a:lnTo>
                    <a:pt x="3338322" y="912622"/>
                  </a:lnTo>
                  <a:lnTo>
                    <a:pt x="3312922" y="912622"/>
                  </a:lnTo>
                  <a:lnTo>
                    <a:pt x="3312922" y="855472"/>
                  </a:lnTo>
                  <a:cubicBezTo>
                    <a:pt x="3312922" y="849122"/>
                    <a:pt x="3312795" y="842899"/>
                    <a:pt x="3312668" y="836676"/>
                  </a:cubicBezTo>
                  <a:close/>
                  <a:moveTo>
                    <a:pt x="3312922" y="1014984"/>
                  </a:moveTo>
                  <a:lnTo>
                    <a:pt x="3312922" y="1091184"/>
                  </a:lnTo>
                  <a:lnTo>
                    <a:pt x="3287522" y="1091184"/>
                  </a:lnTo>
                  <a:lnTo>
                    <a:pt x="3287522" y="1014984"/>
                  </a:lnTo>
                  <a:close/>
                  <a:moveTo>
                    <a:pt x="3287522" y="1192784"/>
                  </a:moveTo>
                  <a:lnTo>
                    <a:pt x="3287522" y="1268984"/>
                  </a:lnTo>
                  <a:lnTo>
                    <a:pt x="3262122" y="1268984"/>
                  </a:lnTo>
                  <a:lnTo>
                    <a:pt x="3262122" y="1192784"/>
                  </a:lnTo>
                  <a:close/>
                  <a:moveTo>
                    <a:pt x="3262122" y="1370584"/>
                  </a:moveTo>
                  <a:lnTo>
                    <a:pt x="3262122" y="1446784"/>
                  </a:lnTo>
                  <a:lnTo>
                    <a:pt x="3236722" y="1446784"/>
                  </a:lnTo>
                  <a:lnTo>
                    <a:pt x="3236722" y="1370584"/>
                  </a:lnTo>
                  <a:close/>
                  <a:moveTo>
                    <a:pt x="3236722" y="1548384"/>
                  </a:moveTo>
                  <a:lnTo>
                    <a:pt x="3236722" y="1624584"/>
                  </a:lnTo>
                  <a:lnTo>
                    <a:pt x="3211322" y="1624584"/>
                  </a:lnTo>
                  <a:lnTo>
                    <a:pt x="3211322" y="1548384"/>
                  </a:lnTo>
                  <a:close/>
                  <a:moveTo>
                    <a:pt x="3211322" y="1726184"/>
                  </a:moveTo>
                  <a:lnTo>
                    <a:pt x="3211322" y="1802384"/>
                  </a:lnTo>
                  <a:lnTo>
                    <a:pt x="3185922" y="1802384"/>
                  </a:lnTo>
                  <a:lnTo>
                    <a:pt x="3185922" y="1726184"/>
                  </a:lnTo>
                  <a:close/>
                  <a:moveTo>
                    <a:pt x="3185922" y="1903984"/>
                  </a:moveTo>
                  <a:lnTo>
                    <a:pt x="3185922" y="1980184"/>
                  </a:lnTo>
                  <a:lnTo>
                    <a:pt x="3160522" y="1980184"/>
                  </a:lnTo>
                  <a:lnTo>
                    <a:pt x="3160522" y="1903984"/>
                  </a:lnTo>
                  <a:close/>
                  <a:moveTo>
                    <a:pt x="3160522" y="2081784"/>
                  </a:moveTo>
                  <a:lnTo>
                    <a:pt x="3160522" y="2157984"/>
                  </a:lnTo>
                  <a:lnTo>
                    <a:pt x="3135122" y="2157984"/>
                  </a:lnTo>
                  <a:lnTo>
                    <a:pt x="3135122" y="2081784"/>
                  </a:lnTo>
                  <a:close/>
                  <a:moveTo>
                    <a:pt x="3135122" y="2259584"/>
                  </a:moveTo>
                  <a:lnTo>
                    <a:pt x="3135122" y="2335784"/>
                  </a:lnTo>
                  <a:lnTo>
                    <a:pt x="3109722" y="2335784"/>
                  </a:lnTo>
                  <a:lnTo>
                    <a:pt x="3109722" y="2259584"/>
                  </a:lnTo>
                  <a:close/>
                  <a:moveTo>
                    <a:pt x="3109722" y="2437384"/>
                  </a:moveTo>
                  <a:lnTo>
                    <a:pt x="3109722" y="2513584"/>
                  </a:lnTo>
                  <a:lnTo>
                    <a:pt x="3084322" y="2513584"/>
                  </a:lnTo>
                  <a:lnTo>
                    <a:pt x="3084322" y="2437384"/>
                  </a:lnTo>
                  <a:close/>
                  <a:moveTo>
                    <a:pt x="3084322" y="2615184"/>
                  </a:moveTo>
                  <a:lnTo>
                    <a:pt x="3084322" y="2691384"/>
                  </a:lnTo>
                  <a:lnTo>
                    <a:pt x="3058922" y="2691384"/>
                  </a:lnTo>
                  <a:lnTo>
                    <a:pt x="3058922" y="2615184"/>
                  </a:lnTo>
                  <a:close/>
                  <a:moveTo>
                    <a:pt x="3058922" y="2792984"/>
                  </a:moveTo>
                  <a:lnTo>
                    <a:pt x="3058922" y="2869184"/>
                  </a:lnTo>
                  <a:lnTo>
                    <a:pt x="3033522" y="2869184"/>
                  </a:lnTo>
                  <a:lnTo>
                    <a:pt x="3033522" y="2792984"/>
                  </a:lnTo>
                  <a:close/>
                  <a:moveTo>
                    <a:pt x="3033522" y="2970784"/>
                  </a:moveTo>
                  <a:lnTo>
                    <a:pt x="3033522" y="3046984"/>
                  </a:lnTo>
                  <a:lnTo>
                    <a:pt x="3008122" y="3046984"/>
                  </a:lnTo>
                  <a:lnTo>
                    <a:pt x="3008122" y="2970784"/>
                  </a:lnTo>
                  <a:close/>
                  <a:moveTo>
                    <a:pt x="3008122" y="3148584"/>
                  </a:moveTo>
                  <a:lnTo>
                    <a:pt x="3008122" y="3224784"/>
                  </a:lnTo>
                  <a:lnTo>
                    <a:pt x="2982722" y="3224784"/>
                  </a:lnTo>
                  <a:lnTo>
                    <a:pt x="2982722" y="3148584"/>
                  </a:lnTo>
                  <a:close/>
                  <a:moveTo>
                    <a:pt x="2982722" y="3326384"/>
                  </a:moveTo>
                  <a:lnTo>
                    <a:pt x="2982722" y="3402584"/>
                  </a:lnTo>
                  <a:lnTo>
                    <a:pt x="2957322" y="3402584"/>
                  </a:lnTo>
                  <a:lnTo>
                    <a:pt x="2957322" y="3326384"/>
                  </a:lnTo>
                  <a:close/>
                  <a:moveTo>
                    <a:pt x="2957322" y="3504184"/>
                  </a:moveTo>
                  <a:lnTo>
                    <a:pt x="2957322" y="3580384"/>
                  </a:lnTo>
                  <a:lnTo>
                    <a:pt x="2931922" y="3580384"/>
                  </a:lnTo>
                  <a:lnTo>
                    <a:pt x="2931922" y="3504184"/>
                  </a:lnTo>
                  <a:close/>
                  <a:moveTo>
                    <a:pt x="2931922" y="3681984"/>
                  </a:moveTo>
                  <a:lnTo>
                    <a:pt x="2931922" y="3758184"/>
                  </a:lnTo>
                  <a:lnTo>
                    <a:pt x="2906522" y="3758184"/>
                  </a:lnTo>
                  <a:lnTo>
                    <a:pt x="2906522" y="3681984"/>
                  </a:lnTo>
                  <a:close/>
                  <a:moveTo>
                    <a:pt x="2906522" y="3859784"/>
                  </a:moveTo>
                  <a:lnTo>
                    <a:pt x="2906522" y="3935984"/>
                  </a:lnTo>
                  <a:lnTo>
                    <a:pt x="2881122" y="3935984"/>
                  </a:lnTo>
                  <a:lnTo>
                    <a:pt x="2881122" y="3859784"/>
                  </a:lnTo>
                  <a:close/>
                  <a:moveTo>
                    <a:pt x="2881122" y="4037584"/>
                  </a:moveTo>
                  <a:lnTo>
                    <a:pt x="2881122" y="4113784"/>
                  </a:lnTo>
                  <a:lnTo>
                    <a:pt x="2855722" y="4113784"/>
                  </a:lnTo>
                  <a:lnTo>
                    <a:pt x="2855722" y="4037584"/>
                  </a:lnTo>
                  <a:close/>
                  <a:moveTo>
                    <a:pt x="2855722" y="4215384"/>
                  </a:moveTo>
                  <a:lnTo>
                    <a:pt x="2855722" y="4291584"/>
                  </a:lnTo>
                  <a:lnTo>
                    <a:pt x="2830322" y="4291584"/>
                  </a:lnTo>
                  <a:lnTo>
                    <a:pt x="2830322" y="4215384"/>
                  </a:lnTo>
                  <a:close/>
                  <a:moveTo>
                    <a:pt x="2830195" y="4393438"/>
                  </a:moveTo>
                  <a:cubicBezTo>
                    <a:pt x="2829814" y="4419600"/>
                    <a:pt x="2828163" y="4445381"/>
                    <a:pt x="2825115" y="4470781"/>
                  </a:cubicBezTo>
                  <a:lnTo>
                    <a:pt x="2799842" y="4467733"/>
                  </a:lnTo>
                  <a:cubicBezTo>
                    <a:pt x="2802763" y="4443222"/>
                    <a:pt x="2804414" y="4418330"/>
                    <a:pt x="2804795" y="4393057"/>
                  </a:cubicBezTo>
                  <a:close/>
                  <a:moveTo>
                    <a:pt x="2780030" y="4571873"/>
                  </a:moveTo>
                  <a:cubicBezTo>
                    <a:pt x="2773299" y="4597019"/>
                    <a:pt x="2765171" y="4621530"/>
                    <a:pt x="2755773" y="4645533"/>
                  </a:cubicBezTo>
                  <a:lnTo>
                    <a:pt x="2732151" y="4636262"/>
                  </a:lnTo>
                  <a:cubicBezTo>
                    <a:pt x="2741168" y="4613148"/>
                    <a:pt x="2748915" y="4589526"/>
                    <a:pt x="2755519" y="4565269"/>
                  </a:cubicBezTo>
                  <a:close/>
                  <a:moveTo>
                    <a:pt x="2686939" y="4732147"/>
                  </a:moveTo>
                  <a:cubicBezTo>
                    <a:pt x="2674112" y="4754753"/>
                    <a:pt x="2660142" y="4776470"/>
                    <a:pt x="2645156" y="4797425"/>
                  </a:cubicBezTo>
                  <a:lnTo>
                    <a:pt x="2624582" y="4782566"/>
                  </a:lnTo>
                  <a:cubicBezTo>
                    <a:pt x="2639060" y="4762373"/>
                    <a:pt x="2652522" y="4741291"/>
                    <a:pt x="2664968" y="4719574"/>
                  </a:cubicBezTo>
                  <a:close/>
                  <a:moveTo>
                    <a:pt x="2557018" y="4864227"/>
                  </a:moveTo>
                  <a:cubicBezTo>
                    <a:pt x="2539111" y="4882896"/>
                    <a:pt x="2520188" y="4900549"/>
                    <a:pt x="2500376" y="4917186"/>
                  </a:cubicBezTo>
                  <a:lnTo>
                    <a:pt x="2484120" y="4897755"/>
                  </a:lnTo>
                  <a:cubicBezTo>
                    <a:pt x="2503297" y="4881753"/>
                    <a:pt x="2521458" y="4864735"/>
                    <a:pt x="2538730" y="4846701"/>
                  </a:cubicBezTo>
                  <a:close/>
                  <a:moveTo>
                    <a:pt x="2398395" y="4960112"/>
                  </a:moveTo>
                  <a:cubicBezTo>
                    <a:pt x="2376424" y="4973701"/>
                    <a:pt x="2353818" y="4986147"/>
                    <a:pt x="2330323" y="4997323"/>
                  </a:cubicBezTo>
                  <a:lnTo>
                    <a:pt x="2319401" y="4974463"/>
                  </a:lnTo>
                  <a:cubicBezTo>
                    <a:pt x="2342007" y="4963668"/>
                    <a:pt x="2363851" y="4951730"/>
                    <a:pt x="2385060" y="4938649"/>
                  </a:cubicBezTo>
                  <a:close/>
                  <a:moveTo>
                    <a:pt x="2220722" y="5013579"/>
                  </a:moveTo>
                  <a:cubicBezTo>
                    <a:pt x="2196211" y="5021199"/>
                    <a:pt x="2171065" y="5027549"/>
                    <a:pt x="2145538" y="5032502"/>
                  </a:cubicBezTo>
                  <a:lnTo>
                    <a:pt x="2140712" y="5007610"/>
                  </a:lnTo>
                  <a:cubicBezTo>
                    <a:pt x="2165350" y="5002784"/>
                    <a:pt x="2189607" y="4996688"/>
                    <a:pt x="2213229" y="4989449"/>
                  </a:cubicBezTo>
                  <a:close/>
                  <a:moveTo>
                    <a:pt x="2035556" y="5020691"/>
                  </a:moveTo>
                  <a:cubicBezTo>
                    <a:pt x="2023872" y="5021199"/>
                    <a:pt x="2012188" y="5021580"/>
                    <a:pt x="2000504" y="5021580"/>
                  </a:cubicBezTo>
                  <a:lnTo>
                    <a:pt x="2000504" y="5008880"/>
                  </a:lnTo>
                  <a:lnTo>
                    <a:pt x="2000504" y="5021580"/>
                  </a:lnTo>
                  <a:lnTo>
                    <a:pt x="1958594" y="5021580"/>
                  </a:lnTo>
                  <a:lnTo>
                    <a:pt x="1958594" y="4996180"/>
                  </a:lnTo>
                  <a:lnTo>
                    <a:pt x="2000504" y="4996180"/>
                  </a:lnTo>
                  <a:cubicBezTo>
                    <a:pt x="2011807" y="4996180"/>
                    <a:pt x="2023110" y="4995926"/>
                    <a:pt x="2034413" y="4995418"/>
                  </a:cubicBezTo>
                  <a:close/>
                  <a:moveTo>
                    <a:pt x="1855851" y="4996307"/>
                  </a:moveTo>
                  <a:lnTo>
                    <a:pt x="1779651" y="4996307"/>
                  </a:lnTo>
                  <a:lnTo>
                    <a:pt x="1779651" y="4970907"/>
                  </a:lnTo>
                  <a:lnTo>
                    <a:pt x="1855851" y="4970907"/>
                  </a:lnTo>
                  <a:close/>
                  <a:moveTo>
                    <a:pt x="1678051" y="4970907"/>
                  </a:moveTo>
                  <a:lnTo>
                    <a:pt x="1601851" y="4970907"/>
                  </a:lnTo>
                  <a:lnTo>
                    <a:pt x="1601851" y="4945507"/>
                  </a:lnTo>
                  <a:lnTo>
                    <a:pt x="1678051" y="4945507"/>
                  </a:lnTo>
                  <a:close/>
                  <a:moveTo>
                    <a:pt x="1500251" y="4945507"/>
                  </a:moveTo>
                  <a:lnTo>
                    <a:pt x="1424051" y="4945507"/>
                  </a:lnTo>
                  <a:lnTo>
                    <a:pt x="1424051" y="4920107"/>
                  </a:lnTo>
                  <a:lnTo>
                    <a:pt x="1500251" y="4920107"/>
                  </a:lnTo>
                  <a:close/>
                  <a:moveTo>
                    <a:pt x="1322451" y="4920107"/>
                  </a:moveTo>
                  <a:lnTo>
                    <a:pt x="1246251" y="4920107"/>
                  </a:lnTo>
                  <a:lnTo>
                    <a:pt x="1246251" y="4894707"/>
                  </a:lnTo>
                  <a:lnTo>
                    <a:pt x="1322451" y="4894707"/>
                  </a:lnTo>
                  <a:close/>
                  <a:moveTo>
                    <a:pt x="1144651" y="4894707"/>
                  </a:moveTo>
                  <a:lnTo>
                    <a:pt x="1068451" y="4894707"/>
                  </a:lnTo>
                  <a:lnTo>
                    <a:pt x="1068451" y="4869307"/>
                  </a:lnTo>
                  <a:lnTo>
                    <a:pt x="1144651" y="4869307"/>
                  </a:lnTo>
                  <a:close/>
                  <a:moveTo>
                    <a:pt x="966851" y="4869307"/>
                  </a:moveTo>
                  <a:lnTo>
                    <a:pt x="890651" y="4869307"/>
                  </a:lnTo>
                  <a:lnTo>
                    <a:pt x="890651" y="4843907"/>
                  </a:lnTo>
                  <a:lnTo>
                    <a:pt x="966851" y="4843907"/>
                  </a:lnTo>
                  <a:close/>
                  <a:moveTo>
                    <a:pt x="789051" y="4843907"/>
                  </a:moveTo>
                  <a:lnTo>
                    <a:pt x="712851" y="4843907"/>
                  </a:lnTo>
                  <a:lnTo>
                    <a:pt x="712851" y="4818507"/>
                  </a:lnTo>
                  <a:lnTo>
                    <a:pt x="789051" y="4818507"/>
                  </a:lnTo>
                  <a:close/>
                  <a:moveTo>
                    <a:pt x="611251" y="4818507"/>
                  </a:moveTo>
                  <a:lnTo>
                    <a:pt x="535051" y="4818507"/>
                  </a:lnTo>
                  <a:lnTo>
                    <a:pt x="535051" y="4793107"/>
                  </a:lnTo>
                  <a:lnTo>
                    <a:pt x="611251" y="4793107"/>
                  </a:lnTo>
                  <a:close/>
                  <a:moveTo>
                    <a:pt x="433451" y="4793107"/>
                  </a:moveTo>
                  <a:lnTo>
                    <a:pt x="357251" y="4793107"/>
                  </a:lnTo>
                  <a:lnTo>
                    <a:pt x="357251" y="4767707"/>
                  </a:lnTo>
                  <a:lnTo>
                    <a:pt x="433451" y="4767707"/>
                  </a:lnTo>
                  <a:close/>
                  <a:moveTo>
                    <a:pt x="255651" y="4767707"/>
                  </a:moveTo>
                  <a:lnTo>
                    <a:pt x="179451" y="4767707"/>
                  </a:lnTo>
                  <a:lnTo>
                    <a:pt x="179451" y="4742307"/>
                  </a:lnTo>
                  <a:lnTo>
                    <a:pt x="255651" y="4742307"/>
                  </a:lnTo>
                  <a:close/>
                  <a:moveTo>
                    <a:pt x="77089" y="4741418"/>
                  </a:moveTo>
                  <a:cubicBezTo>
                    <a:pt x="51054" y="4740148"/>
                    <a:pt x="25273" y="4737481"/>
                    <a:pt x="0" y="4733544"/>
                  </a:cubicBezTo>
                  <a:lnTo>
                    <a:pt x="3937" y="4708398"/>
                  </a:lnTo>
                  <a:cubicBezTo>
                    <a:pt x="28321" y="4712208"/>
                    <a:pt x="53086" y="4714748"/>
                    <a:pt x="78359" y="4716018"/>
                  </a:cubicBezTo>
                  <a:close/>
                  <a:moveTo>
                    <a:pt x="605028" y="4936490"/>
                  </a:moveTo>
                  <a:cubicBezTo>
                    <a:pt x="580136" y="4928743"/>
                    <a:pt x="555879" y="4919726"/>
                    <a:pt x="532257" y="4909439"/>
                  </a:cubicBezTo>
                  <a:lnTo>
                    <a:pt x="542417" y="4886198"/>
                  </a:lnTo>
                  <a:cubicBezTo>
                    <a:pt x="565150" y="4896104"/>
                    <a:pt x="588645" y="4904740"/>
                    <a:pt x="612521" y="4912233"/>
                  </a:cubicBezTo>
                  <a:close/>
                  <a:moveTo>
                    <a:pt x="440690" y="4861560"/>
                  </a:moveTo>
                  <a:cubicBezTo>
                    <a:pt x="418719" y="4847971"/>
                    <a:pt x="397383" y="4833112"/>
                    <a:pt x="377063" y="4817237"/>
                  </a:cubicBezTo>
                  <a:lnTo>
                    <a:pt x="392684" y="4797171"/>
                  </a:lnTo>
                  <a:cubicBezTo>
                    <a:pt x="412369" y="4812538"/>
                    <a:pt x="432816" y="4826762"/>
                    <a:pt x="454025" y="4839843"/>
                  </a:cubicBezTo>
                  <a:close/>
                  <a:moveTo>
                    <a:pt x="313690" y="4726432"/>
                  </a:moveTo>
                  <a:cubicBezTo>
                    <a:pt x="295783" y="4707763"/>
                    <a:pt x="278892" y="4688205"/>
                    <a:pt x="263017" y="4667758"/>
                  </a:cubicBezTo>
                  <a:lnTo>
                    <a:pt x="283083" y="4652264"/>
                  </a:lnTo>
                  <a:cubicBezTo>
                    <a:pt x="298323" y="4671949"/>
                    <a:pt x="314706" y="4690872"/>
                    <a:pt x="331978" y="4708906"/>
                  </a:cubicBezTo>
                  <a:close/>
                  <a:moveTo>
                    <a:pt x="224028" y="4564253"/>
                  </a:moveTo>
                  <a:cubicBezTo>
                    <a:pt x="211328" y="4541774"/>
                    <a:pt x="199771" y="4518660"/>
                    <a:pt x="189484" y="4494784"/>
                  </a:cubicBezTo>
                  <a:lnTo>
                    <a:pt x="212852" y="4484751"/>
                  </a:lnTo>
                  <a:cubicBezTo>
                    <a:pt x="222758" y="4507738"/>
                    <a:pt x="233934" y="4530090"/>
                    <a:pt x="246126" y="4551680"/>
                  </a:cubicBezTo>
                  <a:close/>
                  <a:moveTo>
                    <a:pt x="177546" y="4384802"/>
                  </a:moveTo>
                  <a:cubicBezTo>
                    <a:pt x="170815" y="4360037"/>
                    <a:pt x="165481" y="4334764"/>
                    <a:pt x="161417" y="4308983"/>
                  </a:cubicBezTo>
                  <a:lnTo>
                    <a:pt x="186563" y="4305046"/>
                  </a:lnTo>
                  <a:cubicBezTo>
                    <a:pt x="190500" y="4329938"/>
                    <a:pt x="195707" y="4354322"/>
                    <a:pt x="202057" y="4378198"/>
                  </a:cubicBezTo>
                  <a:close/>
                  <a:moveTo>
                    <a:pt x="99187" y="4257675"/>
                  </a:moveTo>
                  <a:cubicBezTo>
                    <a:pt x="99187" y="4254500"/>
                    <a:pt x="99060" y="4251198"/>
                    <a:pt x="99060" y="4248023"/>
                  </a:cubicBezTo>
                  <a:lnTo>
                    <a:pt x="111760" y="4248023"/>
                  </a:lnTo>
                  <a:lnTo>
                    <a:pt x="99060" y="4248023"/>
                  </a:lnTo>
                  <a:lnTo>
                    <a:pt x="99060" y="4181221"/>
                  </a:lnTo>
                  <a:lnTo>
                    <a:pt x="124460" y="4181221"/>
                  </a:lnTo>
                  <a:lnTo>
                    <a:pt x="124460" y="4248023"/>
                  </a:lnTo>
                  <a:cubicBezTo>
                    <a:pt x="124460" y="4251198"/>
                    <a:pt x="124460" y="4254246"/>
                    <a:pt x="124460" y="4257421"/>
                  </a:cubicBezTo>
                  <a:close/>
                  <a:moveTo>
                    <a:pt x="99060" y="4079621"/>
                  </a:moveTo>
                  <a:lnTo>
                    <a:pt x="99060" y="4003421"/>
                  </a:lnTo>
                  <a:lnTo>
                    <a:pt x="124460" y="4003421"/>
                  </a:lnTo>
                  <a:lnTo>
                    <a:pt x="124460" y="4079621"/>
                  </a:lnTo>
                  <a:close/>
                  <a:moveTo>
                    <a:pt x="124460" y="3901821"/>
                  </a:moveTo>
                  <a:lnTo>
                    <a:pt x="124460" y="3825621"/>
                  </a:lnTo>
                  <a:lnTo>
                    <a:pt x="124460" y="3901821"/>
                  </a:lnTo>
                  <a:close/>
                  <a:moveTo>
                    <a:pt x="124460" y="3724021"/>
                  </a:moveTo>
                  <a:lnTo>
                    <a:pt x="124460" y="3647821"/>
                  </a:lnTo>
                  <a:lnTo>
                    <a:pt x="124460" y="3724021"/>
                  </a:lnTo>
                  <a:close/>
                  <a:moveTo>
                    <a:pt x="124460" y="3546221"/>
                  </a:moveTo>
                  <a:lnTo>
                    <a:pt x="124460" y="3470021"/>
                  </a:lnTo>
                  <a:lnTo>
                    <a:pt x="124460" y="3546221"/>
                  </a:lnTo>
                  <a:close/>
                  <a:moveTo>
                    <a:pt x="124460" y="3368421"/>
                  </a:moveTo>
                  <a:lnTo>
                    <a:pt x="124460" y="3292221"/>
                  </a:lnTo>
                  <a:lnTo>
                    <a:pt x="124460" y="3368421"/>
                  </a:lnTo>
                  <a:close/>
                  <a:moveTo>
                    <a:pt x="124460" y="3190621"/>
                  </a:moveTo>
                  <a:lnTo>
                    <a:pt x="124460" y="3114421"/>
                  </a:lnTo>
                  <a:lnTo>
                    <a:pt x="124460" y="3190621"/>
                  </a:lnTo>
                  <a:close/>
                  <a:moveTo>
                    <a:pt x="124460" y="3012821"/>
                  </a:moveTo>
                  <a:lnTo>
                    <a:pt x="124460" y="2936621"/>
                  </a:lnTo>
                  <a:lnTo>
                    <a:pt x="124460" y="3012821"/>
                  </a:lnTo>
                  <a:close/>
                  <a:moveTo>
                    <a:pt x="124460" y="2835021"/>
                  </a:moveTo>
                  <a:lnTo>
                    <a:pt x="124460" y="2758821"/>
                  </a:lnTo>
                  <a:lnTo>
                    <a:pt x="124460" y="2835021"/>
                  </a:lnTo>
                  <a:close/>
                  <a:moveTo>
                    <a:pt x="124460" y="2657221"/>
                  </a:moveTo>
                  <a:lnTo>
                    <a:pt x="124460" y="2581021"/>
                  </a:lnTo>
                  <a:lnTo>
                    <a:pt x="124460" y="2657221"/>
                  </a:lnTo>
                  <a:close/>
                  <a:moveTo>
                    <a:pt x="124460" y="2479421"/>
                  </a:moveTo>
                  <a:lnTo>
                    <a:pt x="124460" y="2403221"/>
                  </a:lnTo>
                  <a:lnTo>
                    <a:pt x="124460" y="2479421"/>
                  </a:lnTo>
                  <a:close/>
                  <a:moveTo>
                    <a:pt x="124460" y="2301621"/>
                  </a:moveTo>
                  <a:lnTo>
                    <a:pt x="124460" y="2225421"/>
                  </a:lnTo>
                  <a:lnTo>
                    <a:pt x="124460" y="2301621"/>
                  </a:lnTo>
                  <a:close/>
                  <a:moveTo>
                    <a:pt x="124460" y="2123821"/>
                  </a:moveTo>
                  <a:lnTo>
                    <a:pt x="124460" y="2047621"/>
                  </a:lnTo>
                  <a:lnTo>
                    <a:pt x="124460" y="2123821"/>
                  </a:lnTo>
                  <a:close/>
                  <a:moveTo>
                    <a:pt x="124460" y="1946021"/>
                  </a:moveTo>
                  <a:lnTo>
                    <a:pt x="124460" y="1869821"/>
                  </a:lnTo>
                  <a:lnTo>
                    <a:pt x="124460" y="1946021"/>
                  </a:lnTo>
                  <a:close/>
                  <a:moveTo>
                    <a:pt x="124460" y="1768221"/>
                  </a:moveTo>
                  <a:lnTo>
                    <a:pt x="124460" y="1692021"/>
                  </a:lnTo>
                  <a:lnTo>
                    <a:pt x="124460" y="1768221"/>
                  </a:lnTo>
                  <a:close/>
                  <a:moveTo>
                    <a:pt x="124460" y="1590421"/>
                  </a:moveTo>
                  <a:lnTo>
                    <a:pt x="124460" y="1514221"/>
                  </a:lnTo>
                  <a:lnTo>
                    <a:pt x="124460" y="1590421"/>
                  </a:lnTo>
                  <a:close/>
                  <a:moveTo>
                    <a:pt x="124460" y="1412621"/>
                  </a:moveTo>
                  <a:lnTo>
                    <a:pt x="124460" y="1336421"/>
                  </a:lnTo>
                  <a:lnTo>
                    <a:pt x="124460" y="1412621"/>
                  </a:lnTo>
                  <a:close/>
                  <a:moveTo>
                    <a:pt x="124460" y="1234821"/>
                  </a:moveTo>
                  <a:lnTo>
                    <a:pt x="124460" y="1158621"/>
                  </a:lnTo>
                  <a:lnTo>
                    <a:pt x="124460" y="1234821"/>
                  </a:lnTo>
                  <a:close/>
                  <a:moveTo>
                    <a:pt x="124460" y="1057021"/>
                  </a:moveTo>
                  <a:lnTo>
                    <a:pt x="124460" y="980821"/>
                  </a:lnTo>
                  <a:lnTo>
                    <a:pt x="124460" y="1057021"/>
                  </a:lnTo>
                  <a:close/>
                  <a:moveTo>
                    <a:pt x="124460" y="879221"/>
                  </a:moveTo>
                  <a:lnTo>
                    <a:pt x="124460" y="803021"/>
                  </a:lnTo>
                  <a:lnTo>
                    <a:pt x="124460" y="879221"/>
                  </a:lnTo>
                  <a:close/>
                  <a:moveTo>
                    <a:pt x="99060" y="720598"/>
                  </a:moveTo>
                  <a:cubicBezTo>
                    <a:pt x="99060" y="694436"/>
                    <a:pt x="100457" y="668655"/>
                    <a:pt x="103124" y="643128"/>
                  </a:cubicBezTo>
                  <a:lnTo>
                    <a:pt x="128397" y="645795"/>
                  </a:lnTo>
                  <a:cubicBezTo>
                    <a:pt x="125857" y="670433"/>
                    <a:pt x="124460" y="695325"/>
                    <a:pt x="124460" y="7205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102224" y="2082650"/>
            <a:ext cx="2474400" cy="3707400"/>
            <a:chOff x="0" y="0"/>
            <a:chExt cx="3299200" cy="4943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Manual 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Funnel &amp; Forecasting 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Forecasting and funnels based on gut feeling.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New Hire: </a:t>
              </a:r>
            </a:p>
            <a:p>
              <a:pPr algn="l" marL="363220" indent="-181610" lvl="1">
                <a:lnSpc>
                  <a:spcPts val="1679"/>
                </a:lnSpc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Funnel Management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837000" y="6205250"/>
            <a:ext cx="2349000" cy="1293000"/>
            <a:chOff x="0" y="0"/>
            <a:chExt cx="3132000" cy="1724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131947" cy="1724025"/>
            </a:xfrm>
            <a:custGeom>
              <a:avLst/>
              <a:gdLst/>
              <a:ahLst/>
              <a:cxnLst/>
              <a:rect r="r" b="b" t="t" l="l"/>
              <a:pathLst>
                <a:path h="1724025" w="3131947">
                  <a:moveTo>
                    <a:pt x="0" y="0"/>
                  </a:moveTo>
                  <a:lnTo>
                    <a:pt x="3131947" y="0"/>
                  </a:lnTo>
                  <a:lnTo>
                    <a:pt x="3131947" y="1724025"/>
                  </a:lnTo>
                  <a:lnTo>
                    <a:pt x="0" y="172402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3132000" cy="173352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Opportunity Management (Sales Formula)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662425" y="6287150"/>
            <a:ext cx="2166150" cy="111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Comprehensive Territory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Planning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396425" y="6287150"/>
            <a:ext cx="2166150" cy="142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Coaching Model to support the Sales Methodology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406925" y="6287150"/>
            <a:ext cx="2166150" cy="81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Fact based forecasting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265025" y="6311150"/>
            <a:ext cx="2166150" cy="50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Automation</a:t>
            </a:r>
          </a:p>
        </p:txBody>
      </p:sp>
      <p:sp>
        <p:nvSpPr>
          <p:cNvPr name="AutoShape 30" id="30"/>
          <p:cNvSpPr/>
          <p:nvPr/>
        </p:nvSpPr>
        <p:spPr>
          <a:xfrm rot="4123">
            <a:off x="1152669" y="6033750"/>
            <a:ext cx="158812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1" id="31"/>
          <p:cNvGrpSpPr/>
          <p:nvPr/>
        </p:nvGrpSpPr>
        <p:grpSpPr>
          <a:xfrm rot="0">
            <a:off x="3975651" y="7968025"/>
            <a:ext cx="1615650" cy="1618050"/>
            <a:chOff x="0" y="0"/>
            <a:chExt cx="2154200" cy="21574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613283"/>
                  </a:moveTo>
                  <a:cubicBezTo>
                    <a:pt x="0" y="274574"/>
                    <a:pt x="274574" y="0"/>
                    <a:pt x="613283" y="0"/>
                  </a:cubicBezTo>
                  <a:lnTo>
                    <a:pt x="1515364" y="0"/>
                  </a:lnTo>
                  <a:cubicBezTo>
                    <a:pt x="1854200" y="0"/>
                    <a:pt x="2128774" y="274574"/>
                    <a:pt x="2128774" y="613283"/>
                  </a:cubicBezTo>
                  <a:lnTo>
                    <a:pt x="2128774" y="1518666"/>
                  </a:lnTo>
                  <a:cubicBezTo>
                    <a:pt x="2128774" y="1857375"/>
                    <a:pt x="1854200" y="2131949"/>
                    <a:pt x="1515491" y="2131949"/>
                  </a:cubicBezTo>
                  <a:lnTo>
                    <a:pt x="613283" y="2131949"/>
                  </a:lnTo>
                  <a:cubicBezTo>
                    <a:pt x="274574" y="2131949"/>
                    <a:pt x="0" y="1857375"/>
                    <a:pt x="0" y="151866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154047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047">
                  <a:moveTo>
                    <a:pt x="0" y="625983"/>
                  </a:moveTo>
                  <a:cubicBezTo>
                    <a:pt x="0" y="280289"/>
                    <a:pt x="280289" y="0"/>
                    <a:pt x="625983" y="0"/>
                  </a:cubicBezTo>
                  <a:lnTo>
                    <a:pt x="1528064" y="0"/>
                  </a:lnTo>
                  <a:lnTo>
                    <a:pt x="1528064" y="12700"/>
                  </a:lnTo>
                  <a:lnTo>
                    <a:pt x="1528064" y="0"/>
                  </a:lnTo>
                  <a:lnTo>
                    <a:pt x="1528064" y="12700"/>
                  </a:lnTo>
                  <a:lnTo>
                    <a:pt x="1528064" y="0"/>
                  </a:lnTo>
                  <a:cubicBezTo>
                    <a:pt x="1873758" y="0"/>
                    <a:pt x="2154047" y="280289"/>
                    <a:pt x="2154047" y="625983"/>
                  </a:cubicBezTo>
                  <a:lnTo>
                    <a:pt x="2154047" y="1531366"/>
                  </a:lnTo>
                  <a:lnTo>
                    <a:pt x="2141347" y="1531366"/>
                  </a:lnTo>
                  <a:lnTo>
                    <a:pt x="2154047" y="1531366"/>
                  </a:lnTo>
                  <a:cubicBezTo>
                    <a:pt x="2154047" y="1877060"/>
                    <a:pt x="1873758" y="2157349"/>
                    <a:pt x="1528064" y="2157349"/>
                  </a:cubicBezTo>
                  <a:lnTo>
                    <a:pt x="1528064" y="2144649"/>
                  </a:lnTo>
                  <a:lnTo>
                    <a:pt x="1528064" y="2157349"/>
                  </a:lnTo>
                  <a:lnTo>
                    <a:pt x="625983" y="2157349"/>
                  </a:lnTo>
                  <a:lnTo>
                    <a:pt x="625983" y="2144649"/>
                  </a:lnTo>
                  <a:lnTo>
                    <a:pt x="625983" y="2157349"/>
                  </a:lnTo>
                  <a:cubicBezTo>
                    <a:pt x="280289" y="2157349"/>
                    <a:pt x="0" y="1877060"/>
                    <a:pt x="0" y="1531366"/>
                  </a:cubicBezTo>
                  <a:lnTo>
                    <a:pt x="0" y="625983"/>
                  </a:lnTo>
                  <a:lnTo>
                    <a:pt x="12700" y="625983"/>
                  </a:lnTo>
                  <a:lnTo>
                    <a:pt x="0" y="625983"/>
                  </a:lnTo>
                  <a:moveTo>
                    <a:pt x="25400" y="625983"/>
                  </a:moveTo>
                  <a:lnTo>
                    <a:pt x="25400" y="1531366"/>
                  </a:lnTo>
                  <a:lnTo>
                    <a:pt x="12700" y="1531366"/>
                  </a:lnTo>
                  <a:lnTo>
                    <a:pt x="25400" y="1531366"/>
                  </a:lnTo>
                  <a:cubicBezTo>
                    <a:pt x="25400" y="1863090"/>
                    <a:pt x="294259" y="2131949"/>
                    <a:pt x="625983" y="2131949"/>
                  </a:cubicBezTo>
                  <a:lnTo>
                    <a:pt x="1528064" y="2131949"/>
                  </a:lnTo>
                  <a:cubicBezTo>
                    <a:pt x="1859788" y="2131949"/>
                    <a:pt x="2128647" y="1863090"/>
                    <a:pt x="2128647" y="1531366"/>
                  </a:cubicBezTo>
                  <a:lnTo>
                    <a:pt x="2128647" y="625983"/>
                  </a:lnTo>
                  <a:lnTo>
                    <a:pt x="2141347" y="625983"/>
                  </a:lnTo>
                  <a:lnTo>
                    <a:pt x="2128647" y="625983"/>
                  </a:lnTo>
                  <a:cubicBezTo>
                    <a:pt x="2128774" y="294259"/>
                    <a:pt x="1859915" y="25400"/>
                    <a:pt x="1528191" y="25400"/>
                  </a:cubicBezTo>
                  <a:lnTo>
                    <a:pt x="625983" y="25400"/>
                  </a:lnTo>
                  <a:lnTo>
                    <a:pt x="625983" y="12700"/>
                  </a:lnTo>
                  <a:lnTo>
                    <a:pt x="625983" y="25400"/>
                  </a:lnTo>
                  <a:cubicBezTo>
                    <a:pt x="294259" y="25400"/>
                    <a:pt x="25400" y="294259"/>
                    <a:pt x="25400" y="625983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Memorable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6626953" y="7968025"/>
            <a:ext cx="1615650" cy="1618050"/>
            <a:chOff x="0" y="0"/>
            <a:chExt cx="2154200" cy="21574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545846"/>
                  </a:moveTo>
                  <a:cubicBezTo>
                    <a:pt x="0" y="244348"/>
                    <a:pt x="244348" y="0"/>
                    <a:pt x="545846" y="0"/>
                  </a:cubicBezTo>
                  <a:lnTo>
                    <a:pt x="1582928" y="0"/>
                  </a:lnTo>
                  <a:cubicBezTo>
                    <a:pt x="1884426" y="0"/>
                    <a:pt x="2128774" y="244348"/>
                    <a:pt x="2128774" y="545846"/>
                  </a:cubicBezTo>
                  <a:lnTo>
                    <a:pt x="2128774" y="1586103"/>
                  </a:lnTo>
                  <a:cubicBezTo>
                    <a:pt x="2128774" y="1887601"/>
                    <a:pt x="1884426" y="2131949"/>
                    <a:pt x="1582928" y="2131949"/>
                  </a:cubicBezTo>
                  <a:lnTo>
                    <a:pt x="545846" y="2131949"/>
                  </a:lnTo>
                  <a:cubicBezTo>
                    <a:pt x="244348" y="2131949"/>
                    <a:pt x="0" y="1887601"/>
                    <a:pt x="0" y="158610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58546"/>
                  </a:moveTo>
                  <a:cubicBezTo>
                    <a:pt x="0" y="250063"/>
                    <a:pt x="250063" y="0"/>
                    <a:pt x="558546" y="0"/>
                  </a:cubicBezTo>
                  <a:lnTo>
                    <a:pt x="1595628" y="0"/>
                  </a:lnTo>
                  <a:lnTo>
                    <a:pt x="1595628" y="12700"/>
                  </a:lnTo>
                  <a:lnTo>
                    <a:pt x="1595628" y="0"/>
                  </a:lnTo>
                  <a:lnTo>
                    <a:pt x="1595628" y="12700"/>
                  </a:lnTo>
                  <a:lnTo>
                    <a:pt x="1595628" y="0"/>
                  </a:lnTo>
                  <a:cubicBezTo>
                    <a:pt x="1904111" y="0"/>
                    <a:pt x="2154174" y="250063"/>
                    <a:pt x="2154174" y="558546"/>
                  </a:cubicBezTo>
                  <a:lnTo>
                    <a:pt x="2154174" y="1598803"/>
                  </a:lnTo>
                  <a:lnTo>
                    <a:pt x="2141474" y="1598803"/>
                  </a:lnTo>
                  <a:lnTo>
                    <a:pt x="2154174" y="1598803"/>
                  </a:lnTo>
                  <a:cubicBezTo>
                    <a:pt x="2154174" y="1907286"/>
                    <a:pt x="1904111" y="2157349"/>
                    <a:pt x="1595628" y="2157349"/>
                  </a:cubicBezTo>
                  <a:lnTo>
                    <a:pt x="1595628" y="2144649"/>
                  </a:lnTo>
                  <a:lnTo>
                    <a:pt x="1595628" y="2157349"/>
                  </a:lnTo>
                  <a:lnTo>
                    <a:pt x="558546" y="2157349"/>
                  </a:lnTo>
                  <a:lnTo>
                    <a:pt x="558546" y="2144649"/>
                  </a:lnTo>
                  <a:lnTo>
                    <a:pt x="558546" y="2157349"/>
                  </a:lnTo>
                  <a:cubicBezTo>
                    <a:pt x="250063" y="2157349"/>
                    <a:pt x="0" y="1907286"/>
                    <a:pt x="0" y="1598803"/>
                  </a:cubicBezTo>
                  <a:lnTo>
                    <a:pt x="0" y="558546"/>
                  </a:lnTo>
                  <a:lnTo>
                    <a:pt x="12700" y="558546"/>
                  </a:lnTo>
                  <a:lnTo>
                    <a:pt x="0" y="558546"/>
                  </a:lnTo>
                  <a:moveTo>
                    <a:pt x="25400" y="558546"/>
                  </a:moveTo>
                  <a:lnTo>
                    <a:pt x="25400" y="1598803"/>
                  </a:lnTo>
                  <a:lnTo>
                    <a:pt x="12700" y="1598803"/>
                  </a:lnTo>
                  <a:lnTo>
                    <a:pt x="25400" y="1598803"/>
                  </a:lnTo>
                  <a:cubicBezTo>
                    <a:pt x="25400" y="1893316"/>
                    <a:pt x="264160" y="2131949"/>
                    <a:pt x="558546" y="2131949"/>
                  </a:cubicBezTo>
                  <a:lnTo>
                    <a:pt x="1595628" y="2131949"/>
                  </a:lnTo>
                  <a:cubicBezTo>
                    <a:pt x="1890141" y="2131949"/>
                    <a:pt x="2128774" y="1893189"/>
                    <a:pt x="2128774" y="1598803"/>
                  </a:cubicBezTo>
                  <a:lnTo>
                    <a:pt x="2128774" y="558546"/>
                  </a:lnTo>
                  <a:lnTo>
                    <a:pt x="2141474" y="558546"/>
                  </a:lnTo>
                  <a:lnTo>
                    <a:pt x="2128774" y="558546"/>
                  </a:lnTo>
                  <a:cubicBezTo>
                    <a:pt x="2128774" y="264160"/>
                    <a:pt x="1890141" y="25400"/>
                    <a:pt x="1595628" y="25400"/>
                  </a:cubicBezTo>
                  <a:lnTo>
                    <a:pt x="558546" y="25400"/>
                  </a:lnTo>
                  <a:lnTo>
                    <a:pt x="558546" y="12700"/>
                  </a:lnTo>
                  <a:lnTo>
                    <a:pt x="558546" y="25400"/>
                  </a:lnTo>
                  <a:cubicBezTo>
                    <a:pt x="264160" y="25400"/>
                    <a:pt x="25400" y="264160"/>
                    <a:pt x="25400" y="558546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Repeatable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278255" y="7968025"/>
            <a:ext cx="1615650" cy="1618050"/>
            <a:chOff x="0" y="0"/>
            <a:chExt cx="2154200" cy="21574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545338"/>
                  </a:moveTo>
                  <a:cubicBezTo>
                    <a:pt x="0" y="244221"/>
                    <a:pt x="244221" y="0"/>
                    <a:pt x="545338" y="0"/>
                  </a:cubicBezTo>
                  <a:lnTo>
                    <a:pt x="1583436" y="0"/>
                  </a:lnTo>
                  <a:cubicBezTo>
                    <a:pt x="1884680" y="0"/>
                    <a:pt x="2128774" y="244221"/>
                    <a:pt x="2128774" y="545338"/>
                  </a:cubicBezTo>
                  <a:lnTo>
                    <a:pt x="2128774" y="1586611"/>
                  </a:lnTo>
                  <a:cubicBezTo>
                    <a:pt x="2128774" y="1887855"/>
                    <a:pt x="1884553" y="2131949"/>
                    <a:pt x="1583436" y="2131949"/>
                  </a:cubicBezTo>
                  <a:lnTo>
                    <a:pt x="545338" y="2131949"/>
                  </a:lnTo>
                  <a:cubicBezTo>
                    <a:pt x="244221" y="2131949"/>
                    <a:pt x="0" y="1887855"/>
                    <a:pt x="0" y="158661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58038"/>
                  </a:moveTo>
                  <a:cubicBezTo>
                    <a:pt x="0" y="249809"/>
                    <a:pt x="249809" y="0"/>
                    <a:pt x="558038" y="0"/>
                  </a:cubicBezTo>
                  <a:lnTo>
                    <a:pt x="1596136" y="0"/>
                  </a:lnTo>
                  <a:lnTo>
                    <a:pt x="1596136" y="12700"/>
                  </a:lnTo>
                  <a:lnTo>
                    <a:pt x="1596136" y="0"/>
                  </a:lnTo>
                  <a:lnTo>
                    <a:pt x="1596136" y="12700"/>
                  </a:lnTo>
                  <a:lnTo>
                    <a:pt x="1596136" y="0"/>
                  </a:lnTo>
                  <a:cubicBezTo>
                    <a:pt x="1904365" y="0"/>
                    <a:pt x="2154174" y="249809"/>
                    <a:pt x="2154174" y="558038"/>
                  </a:cubicBezTo>
                  <a:lnTo>
                    <a:pt x="2141474" y="558038"/>
                  </a:lnTo>
                  <a:lnTo>
                    <a:pt x="2154174" y="558038"/>
                  </a:lnTo>
                  <a:lnTo>
                    <a:pt x="2154174" y="1599311"/>
                  </a:lnTo>
                  <a:lnTo>
                    <a:pt x="2141474" y="1599311"/>
                  </a:lnTo>
                  <a:lnTo>
                    <a:pt x="2154174" y="1599311"/>
                  </a:lnTo>
                  <a:cubicBezTo>
                    <a:pt x="2154174" y="1907540"/>
                    <a:pt x="1904365" y="2157349"/>
                    <a:pt x="1596136" y="2157349"/>
                  </a:cubicBezTo>
                  <a:lnTo>
                    <a:pt x="1596136" y="2144649"/>
                  </a:lnTo>
                  <a:lnTo>
                    <a:pt x="1596136" y="2157349"/>
                  </a:lnTo>
                  <a:lnTo>
                    <a:pt x="558038" y="2157349"/>
                  </a:lnTo>
                  <a:lnTo>
                    <a:pt x="558038" y="2144649"/>
                  </a:lnTo>
                  <a:lnTo>
                    <a:pt x="558038" y="2157349"/>
                  </a:lnTo>
                  <a:cubicBezTo>
                    <a:pt x="249809" y="2157349"/>
                    <a:pt x="0" y="1907540"/>
                    <a:pt x="0" y="1599311"/>
                  </a:cubicBezTo>
                  <a:lnTo>
                    <a:pt x="0" y="558038"/>
                  </a:lnTo>
                  <a:lnTo>
                    <a:pt x="12700" y="558038"/>
                  </a:lnTo>
                  <a:lnTo>
                    <a:pt x="0" y="558038"/>
                  </a:lnTo>
                  <a:moveTo>
                    <a:pt x="25400" y="558038"/>
                  </a:moveTo>
                  <a:lnTo>
                    <a:pt x="25400" y="1599311"/>
                  </a:lnTo>
                  <a:lnTo>
                    <a:pt x="12700" y="1599311"/>
                  </a:lnTo>
                  <a:lnTo>
                    <a:pt x="25400" y="1599311"/>
                  </a:lnTo>
                  <a:cubicBezTo>
                    <a:pt x="25400" y="1893443"/>
                    <a:pt x="263906" y="2131949"/>
                    <a:pt x="558038" y="2131949"/>
                  </a:cubicBezTo>
                  <a:lnTo>
                    <a:pt x="1596136" y="2131949"/>
                  </a:lnTo>
                  <a:cubicBezTo>
                    <a:pt x="1890268" y="2131949"/>
                    <a:pt x="2128774" y="1893443"/>
                    <a:pt x="2128774" y="1599311"/>
                  </a:cubicBezTo>
                  <a:lnTo>
                    <a:pt x="2128774" y="558038"/>
                  </a:lnTo>
                  <a:cubicBezTo>
                    <a:pt x="2128774" y="263906"/>
                    <a:pt x="1890268" y="25400"/>
                    <a:pt x="1596136" y="25400"/>
                  </a:cubicBezTo>
                  <a:lnTo>
                    <a:pt x="558038" y="25400"/>
                  </a:lnTo>
                  <a:lnTo>
                    <a:pt x="558038" y="12700"/>
                  </a:lnTo>
                  <a:lnTo>
                    <a:pt x="558038" y="25400"/>
                  </a:lnTo>
                  <a:cubicBezTo>
                    <a:pt x="263906" y="25400"/>
                    <a:pt x="25400" y="263906"/>
                    <a:pt x="25400" y="558038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Data Driven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vs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Gut Driven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1929555" y="7968025"/>
            <a:ext cx="1615650" cy="1618050"/>
            <a:chOff x="0" y="0"/>
            <a:chExt cx="2154200" cy="21574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508000"/>
                  </a:moveTo>
                  <a:cubicBezTo>
                    <a:pt x="0" y="227457"/>
                    <a:pt x="227457" y="0"/>
                    <a:pt x="508000" y="0"/>
                  </a:cubicBezTo>
                  <a:lnTo>
                    <a:pt x="1620774" y="0"/>
                  </a:lnTo>
                  <a:cubicBezTo>
                    <a:pt x="1901317" y="0"/>
                    <a:pt x="2128774" y="227457"/>
                    <a:pt x="2128774" y="508000"/>
                  </a:cubicBezTo>
                  <a:lnTo>
                    <a:pt x="2128774" y="1623949"/>
                  </a:lnTo>
                  <a:cubicBezTo>
                    <a:pt x="2128774" y="1904492"/>
                    <a:pt x="1901317" y="2131949"/>
                    <a:pt x="1620774" y="2131949"/>
                  </a:cubicBezTo>
                  <a:lnTo>
                    <a:pt x="508000" y="2131949"/>
                  </a:lnTo>
                  <a:cubicBezTo>
                    <a:pt x="227457" y="2131949"/>
                    <a:pt x="0" y="1904492"/>
                    <a:pt x="0" y="162394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20700"/>
                  </a:moveTo>
                  <a:cubicBezTo>
                    <a:pt x="0" y="233172"/>
                    <a:pt x="233172" y="0"/>
                    <a:pt x="520700" y="0"/>
                  </a:cubicBezTo>
                  <a:lnTo>
                    <a:pt x="1633474" y="0"/>
                  </a:lnTo>
                  <a:lnTo>
                    <a:pt x="1633474" y="12700"/>
                  </a:lnTo>
                  <a:lnTo>
                    <a:pt x="1633474" y="0"/>
                  </a:lnTo>
                  <a:lnTo>
                    <a:pt x="1633474" y="12700"/>
                  </a:lnTo>
                  <a:lnTo>
                    <a:pt x="1633474" y="0"/>
                  </a:lnTo>
                  <a:cubicBezTo>
                    <a:pt x="1921002" y="0"/>
                    <a:pt x="2154174" y="233172"/>
                    <a:pt x="2154174" y="520700"/>
                  </a:cubicBezTo>
                  <a:lnTo>
                    <a:pt x="2141474" y="520700"/>
                  </a:lnTo>
                  <a:lnTo>
                    <a:pt x="2154174" y="520700"/>
                  </a:lnTo>
                  <a:lnTo>
                    <a:pt x="2154174" y="1636649"/>
                  </a:lnTo>
                  <a:lnTo>
                    <a:pt x="2141474" y="1636649"/>
                  </a:lnTo>
                  <a:lnTo>
                    <a:pt x="2154174" y="1636649"/>
                  </a:lnTo>
                  <a:cubicBezTo>
                    <a:pt x="2154174" y="1924177"/>
                    <a:pt x="1921002" y="2157349"/>
                    <a:pt x="1633474" y="2157349"/>
                  </a:cubicBezTo>
                  <a:lnTo>
                    <a:pt x="1633474" y="2144649"/>
                  </a:lnTo>
                  <a:lnTo>
                    <a:pt x="1633474" y="2157349"/>
                  </a:lnTo>
                  <a:lnTo>
                    <a:pt x="520700" y="2157349"/>
                  </a:lnTo>
                  <a:lnTo>
                    <a:pt x="520700" y="2144649"/>
                  </a:lnTo>
                  <a:lnTo>
                    <a:pt x="520700" y="2157349"/>
                  </a:lnTo>
                  <a:cubicBezTo>
                    <a:pt x="233172" y="2157349"/>
                    <a:pt x="0" y="1924177"/>
                    <a:pt x="0" y="1636649"/>
                  </a:cubicBezTo>
                  <a:lnTo>
                    <a:pt x="0" y="520700"/>
                  </a:lnTo>
                  <a:lnTo>
                    <a:pt x="12700" y="520700"/>
                  </a:lnTo>
                  <a:lnTo>
                    <a:pt x="0" y="520700"/>
                  </a:lnTo>
                  <a:moveTo>
                    <a:pt x="25400" y="520700"/>
                  </a:moveTo>
                  <a:lnTo>
                    <a:pt x="25400" y="1636649"/>
                  </a:lnTo>
                  <a:lnTo>
                    <a:pt x="12700" y="1636649"/>
                  </a:lnTo>
                  <a:lnTo>
                    <a:pt x="25400" y="1636649"/>
                  </a:lnTo>
                  <a:cubicBezTo>
                    <a:pt x="25400" y="1910207"/>
                    <a:pt x="247142" y="2131949"/>
                    <a:pt x="520700" y="2131949"/>
                  </a:cubicBezTo>
                  <a:lnTo>
                    <a:pt x="1633474" y="2131949"/>
                  </a:lnTo>
                  <a:cubicBezTo>
                    <a:pt x="1907032" y="2131949"/>
                    <a:pt x="2128774" y="1910207"/>
                    <a:pt x="2128774" y="1636649"/>
                  </a:cubicBezTo>
                  <a:lnTo>
                    <a:pt x="2128774" y="520700"/>
                  </a:lnTo>
                  <a:cubicBezTo>
                    <a:pt x="2128774" y="247142"/>
                    <a:pt x="1907032" y="25400"/>
                    <a:pt x="1633474" y="25400"/>
                  </a:cubicBezTo>
                  <a:lnTo>
                    <a:pt x="520700" y="25400"/>
                  </a:lnTo>
                  <a:lnTo>
                    <a:pt x="520700" y="12700"/>
                  </a:lnTo>
                  <a:lnTo>
                    <a:pt x="520700" y="25400"/>
                  </a:lnTo>
                  <a:cubicBezTo>
                    <a:pt x="247142" y="25400"/>
                    <a:pt x="25400" y="247142"/>
                    <a:pt x="25400" y="520700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Less 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Variable</a:t>
              </a:r>
            </a:p>
          </p:txBody>
        </p:sp>
      </p:grpSp>
      <p:sp>
        <p:nvSpPr>
          <p:cNvPr name="AutoShape 47" id="47"/>
          <p:cNvSpPr/>
          <p:nvPr/>
        </p:nvSpPr>
        <p:spPr>
          <a:xfrm rot="4123">
            <a:off x="1152669" y="7772400"/>
            <a:ext cx="158812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8" id="48"/>
          <p:cNvSpPr txBox="true"/>
          <p:nvPr/>
        </p:nvSpPr>
        <p:spPr>
          <a:xfrm rot="0">
            <a:off x="1066725" y="8086525"/>
            <a:ext cx="2169750" cy="106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We also need: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4899180" y="2082650"/>
            <a:ext cx="2474400" cy="3707400"/>
            <a:chOff x="0" y="0"/>
            <a:chExt cx="3299200" cy="4943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Manual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Sales 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Stages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Sales Reps move opportunities through the lifecycle.</a:t>
              </a:r>
            </a:p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New Hire: </a:t>
              </a:r>
            </a:p>
            <a:p>
              <a:pPr algn="l" marL="363220" indent="-181610" lvl="1">
                <a:lnSpc>
                  <a:spcPts val="1679"/>
                </a:lnSpc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Funnel Management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02224" y="2082650"/>
            <a:ext cx="2474400" cy="3707400"/>
            <a:chOff x="0" y="0"/>
            <a:chExt cx="3299200" cy="4943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Manual 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Funnel &amp; Forecasting 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Forecasting and funnels based on gut feeling.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New Hire: </a:t>
              </a:r>
            </a:p>
            <a:p>
              <a:pPr algn="l" marL="363220" indent="-181610" lvl="1">
                <a:lnSpc>
                  <a:spcPts val="1679"/>
                </a:lnSpc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Funnel Management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9677996" y="6129850"/>
            <a:ext cx="1414606" cy="1600800"/>
          </a:xfrm>
          <a:custGeom>
            <a:avLst/>
            <a:gdLst/>
            <a:ahLst/>
            <a:cxnLst/>
            <a:rect r="r" b="b" t="t" l="l"/>
            <a:pathLst>
              <a:path h="1600800" w="1414606">
                <a:moveTo>
                  <a:pt x="0" y="0"/>
                </a:moveTo>
                <a:lnTo>
                  <a:pt x="1414606" y="0"/>
                </a:lnTo>
                <a:lnTo>
                  <a:pt x="1414606" y="1600800"/>
                </a:lnTo>
                <a:lnTo>
                  <a:pt x="0" y="1600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79" t="0" r="-6582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770046" y="6129850"/>
            <a:ext cx="1414606" cy="1600800"/>
          </a:xfrm>
          <a:custGeom>
            <a:avLst/>
            <a:gdLst/>
            <a:ahLst/>
            <a:cxnLst/>
            <a:rect r="r" b="b" t="t" l="l"/>
            <a:pathLst>
              <a:path h="1600800" w="1414606">
                <a:moveTo>
                  <a:pt x="0" y="0"/>
                </a:moveTo>
                <a:lnTo>
                  <a:pt x="1414606" y="0"/>
                </a:lnTo>
                <a:lnTo>
                  <a:pt x="1414606" y="1600800"/>
                </a:lnTo>
                <a:lnTo>
                  <a:pt x="0" y="1600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79" t="0" r="-6582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295743" y="2073125"/>
            <a:ext cx="2493450" cy="3726450"/>
            <a:chOff x="0" y="0"/>
            <a:chExt cx="3324600" cy="4968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99060" y="0"/>
              <a:ext cx="3352419" cy="5032502"/>
            </a:xfrm>
            <a:custGeom>
              <a:avLst/>
              <a:gdLst/>
              <a:ahLst/>
              <a:cxnLst/>
              <a:rect r="r" b="b" t="t" l="l"/>
              <a:pathLst>
                <a:path h="5032502" w="3352419">
                  <a:moveTo>
                    <a:pt x="121412" y="541401"/>
                  </a:moveTo>
                  <a:cubicBezTo>
                    <a:pt x="127889" y="516255"/>
                    <a:pt x="135636" y="491490"/>
                    <a:pt x="144653" y="467487"/>
                  </a:cubicBezTo>
                  <a:lnTo>
                    <a:pt x="168402" y="476377"/>
                  </a:lnTo>
                  <a:cubicBezTo>
                    <a:pt x="159766" y="499618"/>
                    <a:pt x="152273" y="523367"/>
                    <a:pt x="146050" y="547751"/>
                  </a:cubicBezTo>
                  <a:close/>
                  <a:moveTo>
                    <a:pt x="187706" y="373507"/>
                  </a:moveTo>
                  <a:cubicBezTo>
                    <a:pt x="200152" y="350774"/>
                    <a:pt x="213868" y="328803"/>
                    <a:pt x="228600" y="307594"/>
                  </a:cubicBezTo>
                  <a:lnTo>
                    <a:pt x="249428" y="322199"/>
                  </a:lnTo>
                  <a:cubicBezTo>
                    <a:pt x="235204" y="342646"/>
                    <a:pt x="221996" y="363855"/>
                    <a:pt x="209931" y="385699"/>
                  </a:cubicBezTo>
                  <a:close/>
                  <a:moveTo>
                    <a:pt x="315976" y="239522"/>
                  </a:moveTo>
                  <a:cubicBezTo>
                    <a:pt x="333629" y="220599"/>
                    <a:pt x="352298" y="202692"/>
                    <a:pt x="371856" y="185928"/>
                  </a:cubicBezTo>
                  <a:lnTo>
                    <a:pt x="388493" y="205232"/>
                  </a:lnTo>
                  <a:cubicBezTo>
                    <a:pt x="369570" y="221488"/>
                    <a:pt x="351536" y="238760"/>
                    <a:pt x="334518" y="257048"/>
                  </a:cubicBezTo>
                  <a:close/>
                  <a:moveTo>
                    <a:pt x="432562" y="112141"/>
                  </a:moveTo>
                  <a:cubicBezTo>
                    <a:pt x="454279" y="98298"/>
                    <a:pt x="476885" y="85598"/>
                    <a:pt x="500126" y="74041"/>
                  </a:cubicBezTo>
                  <a:lnTo>
                    <a:pt x="511429" y="96774"/>
                  </a:lnTo>
                  <a:cubicBezTo>
                    <a:pt x="488950" y="107823"/>
                    <a:pt x="467233" y="120142"/>
                    <a:pt x="446278" y="133477"/>
                  </a:cubicBezTo>
                  <a:close/>
                  <a:moveTo>
                    <a:pt x="595757" y="35052"/>
                  </a:moveTo>
                  <a:cubicBezTo>
                    <a:pt x="620141" y="27051"/>
                    <a:pt x="645160" y="20447"/>
                    <a:pt x="670687" y="15113"/>
                  </a:cubicBezTo>
                  <a:lnTo>
                    <a:pt x="675894" y="40005"/>
                  </a:lnTo>
                  <a:cubicBezTo>
                    <a:pt x="651256" y="45085"/>
                    <a:pt x="627126" y="51562"/>
                    <a:pt x="603631" y="59182"/>
                  </a:cubicBezTo>
                  <a:close/>
                  <a:moveTo>
                    <a:pt x="773049" y="1397"/>
                  </a:moveTo>
                  <a:cubicBezTo>
                    <a:pt x="787908" y="508"/>
                    <a:pt x="802767" y="0"/>
                    <a:pt x="817880" y="0"/>
                  </a:cubicBezTo>
                  <a:lnTo>
                    <a:pt x="850138" y="0"/>
                  </a:lnTo>
                  <a:lnTo>
                    <a:pt x="850138" y="25400"/>
                  </a:lnTo>
                  <a:lnTo>
                    <a:pt x="817880" y="25400"/>
                  </a:lnTo>
                  <a:lnTo>
                    <a:pt x="817880" y="12700"/>
                  </a:lnTo>
                  <a:lnTo>
                    <a:pt x="817880" y="25400"/>
                  </a:lnTo>
                  <a:cubicBezTo>
                    <a:pt x="803402" y="25400"/>
                    <a:pt x="788924" y="25908"/>
                    <a:pt x="774573" y="26670"/>
                  </a:cubicBezTo>
                  <a:close/>
                  <a:moveTo>
                    <a:pt x="951738" y="0"/>
                  </a:moveTo>
                  <a:lnTo>
                    <a:pt x="1027938" y="0"/>
                  </a:lnTo>
                  <a:lnTo>
                    <a:pt x="1027938" y="25400"/>
                  </a:lnTo>
                  <a:lnTo>
                    <a:pt x="951738" y="25400"/>
                  </a:lnTo>
                  <a:close/>
                  <a:moveTo>
                    <a:pt x="1129538" y="25400"/>
                  </a:moveTo>
                  <a:lnTo>
                    <a:pt x="1205738" y="25400"/>
                  </a:lnTo>
                  <a:lnTo>
                    <a:pt x="1129538" y="25400"/>
                  </a:lnTo>
                  <a:close/>
                  <a:moveTo>
                    <a:pt x="1307338" y="25400"/>
                  </a:moveTo>
                  <a:lnTo>
                    <a:pt x="1383538" y="25400"/>
                  </a:lnTo>
                  <a:lnTo>
                    <a:pt x="1307338" y="25400"/>
                  </a:lnTo>
                  <a:close/>
                  <a:moveTo>
                    <a:pt x="1485138" y="25400"/>
                  </a:moveTo>
                  <a:lnTo>
                    <a:pt x="1561338" y="25400"/>
                  </a:lnTo>
                  <a:lnTo>
                    <a:pt x="1485138" y="25400"/>
                  </a:lnTo>
                  <a:close/>
                  <a:moveTo>
                    <a:pt x="1662938" y="25400"/>
                  </a:moveTo>
                  <a:lnTo>
                    <a:pt x="1739138" y="25400"/>
                  </a:lnTo>
                  <a:lnTo>
                    <a:pt x="1662938" y="25400"/>
                  </a:lnTo>
                  <a:close/>
                  <a:moveTo>
                    <a:pt x="1840738" y="25400"/>
                  </a:moveTo>
                  <a:lnTo>
                    <a:pt x="1916938" y="25400"/>
                  </a:lnTo>
                  <a:lnTo>
                    <a:pt x="1840738" y="25400"/>
                  </a:lnTo>
                  <a:close/>
                  <a:moveTo>
                    <a:pt x="2018538" y="25400"/>
                  </a:moveTo>
                  <a:lnTo>
                    <a:pt x="2094738" y="25400"/>
                  </a:lnTo>
                  <a:lnTo>
                    <a:pt x="2018538" y="25400"/>
                  </a:lnTo>
                  <a:close/>
                  <a:moveTo>
                    <a:pt x="2196338" y="25400"/>
                  </a:moveTo>
                  <a:lnTo>
                    <a:pt x="2272538" y="25400"/>
                  </a:lnTo>
                  <a:lnTo>
                    <a:pt x="2196338" y="25400"/>
                  </a:lnTo>
                  <a:close/>
                  <a:moveTo>
                    <a:pt x="2374138" y="25400"/>
                  </a:moveTo>
                  <a:lnTo>
                    <a:pt x="2450338" y="25400"/>
                  </a:lnTo>
                  <a:lnTo>
                    <a:pt x="2374138" y="25400"/>
                  </a:lnTo>
                  <a:close/>
                  <a:moveTo>
                    <a:pt x="2551938" y="25400"/>
                  </a:moveTo>
                  <a:lnTo>
                    <a:pt x="2628138" y="25400"/>
                  </a:lnTo>
                  <a:lnTo>
                    <a:pt x="2551938" y="25400"/>
                  </a:lnTo>
                  <a:close/>
                  <a:moveTo>
                    <a:pt x="2730373" y="25908"/>
                  </a:moveTo>
                  <a:cubicBezTo>
                    <a:pt x="2756535" y="26797"/>
                    <a:pt x="2782189" y="29083"/>
                    <a:pt x="2807589" y="32766"/>
                  </a:cubicBezTo>
                  <a:lnTo>
                    <a:pt x="2804033" y="57912"/>
                  </a:lnTo>
                  <a:cubicBezTo>
                    <a:pt x="2779649" y="54356"/>
                    <a:pt x="2754757" y="52197"/>
                    <a:pt x="2729611" y="51308"/>
                  </a:cubicBezTo>
                  <a:close/>
                  <a:moveTo>
                    <a:pt x="2907665" y="80137"/>
                  </a:moveTo>
                  <a:cubicBezTo>
                    <a:pt x="2932557" y="87503"/>
                    <a:pt x="2956941" y="96139"/>
                    <a:pt x="2980690" y="106172"/>
                  </a:cubicBezTo>
                  <a:lnTo>
                    <a:pt x="2970911" y="129667"/>
                  </a:lnTo>
                  <a:cubicBezTo>
                    <a:pt x="2948051" y="120142"/>
                    <a:pt x="2924556" y="111760"/>
                    <a:pt x="2900553" y="104648"/>
                  </a:cubicBezTo>
                  <a:close/>
                  <a:moveTo>
                    <a:pt x="3065780" y="177292"/>
                  </a:moveTo>
                  <a:cubicBezTo>
                    <a:pt x="3088005" y="190627"/>
                    <a:pt x="3109468" y="205105"/>
                    <a:pt x="3130042" y="220726"/>
                  </a:cubicBezTo>
                  <a:lnTo>
                    <a:pt x="3114675" y="240919"/>
                  </a:lnTo>
                  <a:cubicBezTo>
                    <a:pt x="3094863" y="225933"/>
                    <a:pt x="3074162" y="211836"/>
                    <a:pt x="3052699" y="199009"/>
                  </a:cubicBezTo>
                  <a:close/>
                  <a:moveTo>
                    <a:pt x="3194558" y="310515"/>
                  </a:moveTo>
                  <a:cubicBezTo>
                    <a:pt x="3212719" y="328930"/>
                    <a:pt x="3229864" y="348234"/>
                    <a:pt x="3245993" y="368427"/>
                  </a:cubicBezTo>
                  <a:lnTo>
                    <a:pt x="3226181" y="384302"/>
                  </a:lnTo>
                  <a:cubicBezTo>
                    <a:pt x="3210687" y="364744"/>
                    <a:pt x="3194050" y="346075"/>
                    <a:pt x="3176524" y="328422"/>
                  </a:cubicBezTo>
                  <a:close/>
                  <a:moveTo>
                    <a:pt x="3286379" y="471678"/>
                  </a:moveTo>
                  <a:cubicBezTo>
                    <a:pt x="3299333" y="493903"/>
                    <a:pt x="3311271" y="516890"/>
                    <a:pt x="3321812" y="540639"/>
                  </a:cubicBezTo>
                  <a:lnTo>
                    <a:pt x="3298571" y="551053"/>
                  </a:lnTo>
                  <a:cubicBezTo>
                    <a:pt x="3288284" y="528193"/>
                    <a:pt x="3276854" y="505968"/>
                    <a:pt x="3264408" y="484505"/>
                  </a:cubicBezTo>
                  <a:close/>
                  <a:moveTo>
                    <a:pt x="3335274" y="650494"/>
                  </a:moveTo>
                  <a:cubicBezTo>
                    <a:pt x="3342259" y="675132"/>
                    <a:pt x="3347974" y="700405"/>
                    <a:pt x="3352419" y="726059"/>
                  </a:cubicBezTo>
                  <a:lnTo>
                    <a:pt x="3327400" y="730377"/>
                  </a:lnTo>
                  <a:cubicBezTo>
                    <a:pt x="3323209" y="705612"/>
                    <a:pt x="3317621" y="681228"/>
                    <a:pt x="3310890" y="657479"/>
                  </a:cubicBezTo>
                  <a:close/>
                  <a:moveTo>
                    <a:pt x="3338068" y="835914"/>
                  </a:moveTo>
                  <a:cubicBezTo>
                    <a:pt x="3338195" y="842391"/>
                    <a:pt x="3338322" y="848868"/>
                    <a:pt x="3338322" y="855472"/>
                  </a:cubicBezTo>
                  <a:lnTo>
                    <a:pt x="3325622" y="855472"/>
                  </a:lnTo>
                  <a:lnTo>
                    <a:pt x="3338322" y="855472"/>
                  </a:lnTo>
                  <a:lnTo>
                    <a:pt x="3338322" y="912622"/>
                  </a:lnTo>
                  <a:lnTo>
                    <a:pt x="3312922" y="912622"/>
                  </a:lnTo>
                  <a:lnTo>
                    <a:pt x="3312922" y="855472"/>
                  </a:lnTo>
                  <a:cubicBezTo>
                    <a:pt x="3312922" y="849122"/>
                    <a:pt x="3312795" y="842899"/>
                    <a:pt x="3312668" y="836676"/>
                  </a:cubicBezTo>
                  <a:close/>
                  <a:moveTo>
                    <a:pt x="3312922" y="1014984"/>
                  </a:moveTo>
                  <a:lnTo>
                    <a:pt x="3312922" y="1091184"/>
                  </a:lnTo>
                  <a:lnTo>
                    <a:pt x="3287522" y="1091184"/>
                  </a:lnTo>
                  <a:lnTo>
                    <a:pt x="3287522" y="1014984"/>
                  </a:lnTo>
                  <a:close/>
                  <a:moveTo>
                    <a:pt x="3287522" y="1192784"/>
                  </a:moveTo>
                  <a:lnTo>
                    <a:pt x="3287522" y="1268984"/>
                  </a:lnTo>
                  <a:lnTo>
                    <a:pt x="3262122" y="1268984"/>
                  </a:lnTo>
                  <a:lnTo>
                    <a:pt x="3262122" y="1192784"/>
                  </a:lnTo>
                  <a:close/>
                  <a:moveTo>
                    <a:pt x="3262122" y="1370584"/>
                  </a:moveTo>
                  <a:lnTo>
                    <a:pt x="3262122" y="1446784"/>
                  </a:lnTo>
                  <a:lnTo>
                    <a:pt x="3236722" y="1446784"/>
                  </a:lnTo>
                  <a:lnTo>
                    <a:pt x="3236722" y="1370584"/>
                  </a:lnTo>
                  <a:close/>
                  <a:moveTo>
                    <a:pt x="3236722" y="1548384"/>
                  </a:moveTo>
                  <a:lnTo>
                    <a:pt x="3236722" y="1624584"/>
                  </a:lnTo>
                  <a:lnTo>
                    <a:pt x="3211322" y="1624584"/>
                  </a:lnTo>
                  <a:lnTo>
                    <a:pt x="3211322" y="1548384"/>
                  </a:lnTo>
                  <a:close/>
                  <a:moveTo>
                    <a:pt x="3211322" y="1726184"/>
                  </a:moveTo>
                  <a:lnTo>
                    <a:pt x="3211322" y="1802384"/>
                  </a:lnTo>
                  <a:lnTo>
                    <a:pt x="3185922" y="1802384"/>
                  </a:lnTo>
                  <a:lnTo>
                    <a:pt x="3185922" y="1726184"/>
                  </a:lnTo>
                  <a:close/>
                  <a:moveTo>
                    <a:pt x="3185922" y="1903984"/>
                  </a:moveTo>
                  <a:lnTo>
                    <a:pt x="3185922" y="1980184"/>
                  </a:lnTo>
                  <a:lnTo>
                    <a:pt x="3160522" y="1980184"/>
                  </a:lnTo>
                  <a:lnTo>
                    <a:pt x="3160522" y="1903984"/>
                  </a:lnTo>
                  <a:close/>
                  <a:moveTo>
                    <a:pt x="3160522" y="2081784"/>
                  </a:moveTo>
                  <a:lnTo>
                    <a:pt x="3160522" y="2157984"/>
                  </a:lnTo>
                  <a:lnTo>
                    <a:pt x="3135122" y="2157984"/>
                  </a:lnTo>
                  <a:lnTo>
                    <a:pt x="3135122" y="2081784"/>
                  </a:lnTo>
                  <a:close/>
                  <a:moveTo>
                    <a:pt x="3135122" y="2259584"/>
                  </a:moveTo>
                  <a:lnTo>
                    <a:pt x="3135122" y="2335784"/>
                  </a:lnTo>
                  <a:lnTo>
                    <a:pt x="3109722" y="2335784"/>
                  </a:lnTo>
                  <a:lnTo>
                    <a:pt x="3109722" y="2259584"/>
                  </a:lnTo>
                  <a:close/>
                  <a:moveTo>
                    <a:pt x="3109722" y="2437384"/>
                  </a:moveTo>
                  <a:lnTo>
                    <a:pt x="3109722" y="2513584"/>
                  </a:lnTo>
                  <a:lnTo>
                    <a:pt x="3084322" y="2513584"/>
                  </a:lnTo>
                  <a:lnTo>
                    <a:pt x="3084322" y="2437384"/>
                  </a:lnTo>
                  <a:close/>
                  <a:moveTo>
                    <a:pt x="3084322" y="2615184"/>
                  </a:moveTo>
                  <a:lnTo>
                    <a:pt x="3084322" y="2691384"/>
                  </a:lnTo>
                  <a:lnTo>
                    <a:pt x="3058922" y="2691384"/>
                  </a:lnTo>
                  <a:lnTo>
                    <a:pt x="3058922" y="2615184"/>
                  </a:lnTo>
                  <a:close/>
                  <a:moveTo>
                    <a:pt x="3058922" y="2792984"/>
                  </a:moveTo>
                  <a:lnTo>
                    <a:pt x="3058922" y="2869184"/>
                  </a:lnTo>
                  <a:lnTo>
                    <a:pt x="3033522" y="2869184"/>
                  </a:lnTo>
                  <a:lnTo>
                    <a:pt x="3033522" y="2792984"/>
                  </a:lnTo>
                  <a:close/>
                  <a:moveTo>
                    <a:pt x="3033522" y="2970784"/>
                  </a:moveTo>
                  <a:lnTo>
                    <a:pt x="3033522" y="3046984"/>
                  </a:lnTo>
                  <a:lnTo>
                    <a:pt x="3008122" y="3046984"/>
                  </a:lnTo>
                  <a:lnTo>
                    <a:pt x="3008122" y="2970784"/>
                  </a:lnTo>
                  <a:close/>
                  <a:moveTo>
                    <a:pt x="3008122" y="3148584"/>
                  </a:moveTo>
                  <a:lnTo>
                    <a:pt x="3008122" y="3224784"/>
                  </a:lnTo>
                  <a:lnTo>
                    <a:pt x="2982722" y="3224784"/>
                  </a:lnTo>
                  <a:lnTo>
                    <a:pt x="2982722" y="3148584"/>
                  </a:lnTo>
                  <a:close/>
                  <a:moveTo>
                    <a:pt x="2982722" y="3326384"/>
                  </a:moveTo>
                  <a:lnTo>
                    <a:pt x="2982722" y="3402584"/>
                  </a:lnTo>
                  <a:lnTo>
                    <a:pt x="2957322" y="3402584"/>
                  </a:lnTo>
                  <a:lnTo>
                    <a:pt x="2957322" y="3326384"/>
                  </a:lnTo>
                  <a:close/>
                  <a:moveTo>
                    <a:pt x="2957322" y="3504184"/>
                  </a:moveTo>
                  <a:lnTo>
                    <a:pt x="2957322" y="3580384"/>
                  </a:lnTo>
                  <a:lnTo>
                    <a:pt x="2931922" y="3580384"/>
                  </a:lnTo>
                  <a:lnTo>
                    <a:pt x="2931922" y="3504184"/>
                  </a:lnTo>
                  <a:close/>
                  <a:moveTo>
                    <a:pt x="2931922" y="3681984"/>
                  </a:moveTo>
                  <a:lnTo>
                    <a:pt x="2931922" y="3758184"/>
                  </a:lnTo>
                  <a:lnTo>
                    <a:pt x="2906522" y="3758184"/>
                  </a:lnTo>
                  <a:lnTo>
                    <a:pt x="2906522" y="3681984"/>
                  </a:lnTo>
                  <a:close/>
                  <a:moveTo>
                    <a:pt x="2906522" y="3859784"/>
                  </a:moveTo>
                  <a:lnTo>
                    <a:pt x="2906522" y="3935984"/>
                  </a:lnTo>
                  <a:lnTo>
                    <a:pt x="2881122" y="3935984"/>
                  </a:lnTo>
                  <a:lnTo>
                    <a:pt x="2881122" y="3859784"/>
                  </a:lnTo>
                  <a:close/>
                  <a:moveTo>
                    <a:pt x="2881122" y="4037584"/>
                  </a:moveTo>
                  <a:lnTo>
                    <a:pt x="2881122" y="4113784"/>
                  </a:lnTo>
                  <a:lnTo>
                    <a:pt x="2855722" y="4113784"/>
                  </a:lnTo>
                  <a:lnTo>
                    <a:pt x="2855722" y="4037584"/>
                  </a:lnTo>
                  <a:close/>
                  <a:moveTo>
                    <a:pt x="2855722" y="4215384"/>
                  </a:moveTo>
                  <a:lnTo>
                    <a:pt x="2855722" y="4291584"/>
                  </a:lnTo>
                  <a:lnTo>
                    <a:pt x="2830322" y="4291584"/>
                  </a:lnTo>
                  <a:lnTo>
                    <a:pt x="2830322" y="4215384"/>
                  </a:lnTo>
                  <a:close/>
                  <a:moveTo>
                    <a:pt x="2830195" y="4393438"/>
                  </a:moveTo>
                  <a:cubicBezTo>
                    <a:pt x="2829814" y="4419600"/>
                    <a:pt x="2828163" y="4445381"/>
                    <a:pt x="2825115" y="4470781"/>
                  </a:cubicBezTo>
                  <a:lnTo>
                    <a:pt x="2799842" y="4467733"/>
                  </a:lnTo>
                  <a:cubicBezTo>
                    <a:pt x="2802763" y="4443222"/>
                    <a:pt x="2804414" y="4418330"/>
                    <a:pt x="2804795" y="4393057"/>
                  </a:cubicBezTo>
                  <a:close/>
                  <a:moveTo>
                    <a:pt x="2780030" y="4571873"/>
                  </a:moveTo>
                  <a:cubicBezTo>
                    <a:pt x="2773299" y="4597019"/>
                    <a:pt x="2765171" y="4621530"/>
                    <a:pt x="2755773" y="4645533"/>
                  </a:cubicBezTo>
                  <a:lnTo>
                    <a:pt x="2732151" y="4636262"/>
                  </a:lnTo>
                  <a:cubicBezTo>
                    <a:pt x="2741168" y="4613148"/>
                    <a:pt x="2748915" y="4589526"/>
                    <a:pt x="2755519" y="4565269"/>
                  </a:cubicBezTo>
                  <a:close/>
                  <a:moveTo>
                    <a:pt x="2686939" y="4732147"/>
                  </a:moveTo>
                  <a:cubicBezTo>
                    <a:pt x="2674112" y="4754753"/>
                    <a:pt x="2660142" y="4776470"/>
                    <a:pt x="2645156" y="4797425"/>
                  </a:cubicBezTo>
                  <a:lnTo>
                    <a:pt x="2624582" y="4782566"/>
                  </a:lnTo>
                  <a:cubicBezTo>
                    <a:pt x="2639060" y="4762373"/>
                    <a:pt x="2652522" y="4741291"/>
                    <a:pt x="2664968" y="4719574"/>
                  </a:cubicBezTo>
                  <a:close/>
                  <a:moveTo>
                    <a:pt x="2557018" y="4864227"/>
                  </a:moveTo>
                  <a:cubicBezTo>
                    <a:pt x="2539111" y="4882896"/>
                    <a:pt x="2520188" y="4900549"/>
                    <a:pt x="2500376" y="4917186"/>
                  </a:cubicBezTo>
                  <a:lnTo>
                    <a:pt x="2484120" y="4897755"/>
                  </a:lnTo>
                  <a:cubicBezTo>
                    <a:pt x="2503297" y="4881753"/>
                    <a:pt x="2521458" y="4864735"/>
                    <a:pt x="2538730" y="4846701"/>
                  </a:cubicBezTo>
                  <a:close/>
                  <a:moveTo>
                    <a:pt x="2398395" y="4960112"/>
                  </a:moveTo>
                  <a:cubicBezTo>
                    <a:pt x="2376424" y="4973701"/>
                    <a:pt x="2353818" y="4986147"/>
                    <a:pt x="2330323" y="4997323"/>
                  </a:cubicBezTo>
                  <a:lnTo>
                    <a:pt x="2319401" y="4974463"/>
                  </a:lnTo>
                  <a:cubicBezTo>
                    <a:pt x="2342007" y="4963668"/>
                    <a:pt x="2363851" y="4951730"/>
                    <a:pt x="2385060" y="4938649"/>
                  </a:cubicBezTo>
                  <a:close/>
                  <a:moveTo>
                    <a:pt x="2220722" y="5013579"/>
                  </a:moveTo>
                  <a:cubicBezTo>
                    <a:pt x="2196211" y="5021199"/>
                    <a:pt x="2171065" y="5027549"/>
                    <a:pt x="2145538" y="5032502"/>
                  </a:cubicBezTo>
                  <a:lnTo>
                    <a:pt x="2140712" y="5007610"/>
                  </a:lnTo>
                  <a:cubicBezTo>
                    <a:pt x="2165350" y="5002784"/>
                    <a:pt x="2189607" y="4996688"/>
                    <a:pt x="2213229" y="4989449"/>
                  </a:cubicBezTo>
                  <a:close/>
                  <a:moveTo>
                    <a:pt x="2035556" y="5020691"/>
                  </a:moveTo>
                  <a:cubicBezTo>
                    <a:pt x="2023872" y="5021199"/>
                    <a:pt x="2012188" y="5021580"/>
                    <a:pt x="2000504" y="5021580"/>
                  </a:cubicBezTo>
                  <a:lnTo>
                    <a:pt x="2000504" y="5008880"/>
                  </a:lnTo>
                  <a:lnTo>
                    <a:pt x="2000504" y="5021580"/>
                  </a:lnTo>
                  <a:lnTo>
                    <a:pt x="1958594" y="5021580"/>
                  </a:lnTo>
                  <a:lnTo>
                    <a:pt x="1958594" y="4996180"/>
                  </a:lnTo>
                  <a:lnTo>
                    <a:pt x="2000504" y="4996180"/>
                  </a:lnTo>
                  <a:cubicBezTo>
                    <a:pt x="2011807" y="4996180"/>
                    <a:pt x="2023110" y="4995926"/>
                    <a:pt x="2034413" y="4995418"/>
                  </a:cubicBezTo>
                  <a:close/>
                  <a:moveTo>
                    <a:pt x="1855851" y="4996307"/>
                  </a:moveTo>
                  <a:lnTo>
                    <a:pt x="1779651" y="4996307"/>
                  </a:lnTo>
                  <a:lnTo>
                    <a:pt x="1779651" y="4970907"/>
                  </a:lnTo>
                  <a:lnTo>
                    <a:pt x="1855851" y="4970907"/>
                  </a:lnTo>
                  <a:close/>
                  <a:moveTo>
                    <a:pt x="1678051" y="4970907"/>
                  </a:moveTo>
                  <a:lnTo>
                    <a:pt x="1601851" y="4970907"/>
                  </a:lnTo>
                  <a:lnTo>
                    <a:pt x="1601851" y="4945507"/>
                  </a:lnTo>
                  <a:lnTo>
                    <a:pt x="1678051" y="4945507"/>
                  </a:lnTo>
                  <a:close/>
                  <a:moveTo>
                    <a:pt x="1500251" y="4945507"/>
                  </a:moveTo>
                  <a:lnTo>
                    <a:pt x="1424051" y="4945507"/>
                  </a:lnTo>
                  <a:lnTo>
                    <a:pt x="1424051" y="4920107"/>
                  </a:lnTo>
                  <a:lnTo>
                    <a:pt x="1500251" y="4920107"/>
                  </a:lnTo>
                  <a:close/>
                  <a:moveTo>
                    <a:pt x="1322451" y="4920107"/>
                  </a:moveTo>
                  <a:lnTo>
                    <a:pt x="1246251" y="4920107"/>
                  </a:lnTo>
                  <a:lnTo>
                    <a:pt x="1246251" y="4894707"/>
                  </a:lnTo>
                  <a:lnTo>
                    <a:pt x="1322451" y="4894707"/>
                  </a:lnTo>
                  <a:close/>
                  <a:moveTo>
                    <a:pt x="1144651" y="4894707"/>
                  </a:moveTo>
                  <a:lnTo>
                    <a:pt x="1068451" y="4894707"/>
                  </a:lnTo>
                  <a:lnTo>
                    <a:pt x="1068451" y="4869307"/>
                  </a:lnTo>
                  <a:lnTo>
                    <a:pt x="1144651" y="4869307"/>
                  </a:lnTo>
                  <a:close/>
                  <a:moveTo>
                    <a:pt x="966851" y="4869307"/>
                  </a:moveTo>
                  <a:lnTo>
                    <a:pt x="890651" y="4869307"/>
                  </a:lnTo>
                  <a:lnTo>
                    <a:pt x="890651" y="4843907"/>
                  </a:lnTo>
                  <a:lnTo>
                    <a:pt x="966851" y="4843907"/>
                  </a:lnTo>
                  <a:close/>
                  <a:moveTo>
                    <a:pt x="789051" y="4843907"/>
                  </a:moveTo>
                  <a:lnTo>
                    <a:pt x="712851" y="4843907"/>
                  </a:lnTo>
                  <a:lnTo>
                    <a:pt x="712851" y="4818507"/>
                  </a:lnTo>
                  <a:lnTo>
                    <a:pt x="789051" y="4818507"/>
                  </a:lnTo>
                  <a:close/>
                  <a:moveTo>
                    <a:pt x="611251" y="4818507"/>
                  </a:moveTo>
                  <a:lnTo>
                    <a:pt x="535051" y="4818507"/>
                  </a:lnTo>
                  <a:lnTo>
                    <a:pt x="535051" y="4793107"/>
                  </a:lnTo>
                  <a:lnTo>
                    <a:pt x="611251" y="4793107"/>
                  </a:lnTo>
                  <a:close/>
                  <a:moveTo>
                    <a:pt x="433451" y="4793107"/>
                  </a:moveTo>
                  <a:lnTo>
                    <a:pt x="357251" y="4793107"/>
                  </a:lnTo>
                  <a:lnTo>
                    <a:pt x="357251" y="4767707"/>
                  </a:lnTo>
                  <a:lnTo>
                    <a:pt x="433451" y="4767707"/>
                  </a:lnTo>
                  <a:close/>
                  <a:moveTo>
                    <a:pt x="255651" y="4767707"/>
                  </a:moveTo>
                  <a:lnTo>
                    <a:pt x="179451" y="4767707"/>
                  </a:lnTo>
                  <a:lnTo>
                    <a:pt x="179451" y="4742307"/>
                  </a:lnTo>
                  <a:lnTo>
                    <a:pt x="255651" y="4742307"/>
                  </a:lnTo>
                  <a:close/>
                  <a:moveTo>
                    <a:pt x="77089" y="4741418"/>
                  </a:moveTo>
                  <a:cubicBezTo>
                    <a:pt x="51054" y="4740148"/>
                    <a:pt x="25273" y="4737481"/>
                    <a:pt x="0" y="4733544"/>
                  </a:cubicBezTo>
                  <a:lnTo>
                    <a:pt x="3937" y="4708398"/>
                  </a:lnTo>
                  <a:cubicBezTo>
                    <a:pt x="28321" y="4712208"/>
                    <a:pt x="53086" y="4714748"/>
                    <a:pt x="78359" y="4716018"/>
                  </a:cubicBezTo>
                  <a:close/>
                  <a:moveTo>
                    <a:pt x="605028" y="4936490"/>
                  </a:moveTo>
                  <a:cubicBezTo>
                    <a:pt x="580136" y="4928743"/>
                    <a:pt x="555879" y="4919726"/>
                    <a:pt x="532257" y="4909439"/>
                  </a:cubicBezTo>
                  <a:lnTo>
                    <a:pt x="542417" y="4886198"/>
                  </a:lnTo>
                  <a:cubicBezTo>
                    <a:pt x="565150" y="4896104"/>
                    <a:pt x="588645" y="4904740"/>
                    <a:pt x="612521" y="4912233"/>
                  </a:cubicBezTo>
                  <a:close/>
                  <a:moveTo>
                    <a:pt x="440690" y="4861560"/>
                  </a:moveTo>
                  <a:cubicBezTo>
                    <a:pt x="418719" y="4847971"/>
                    <a:pt x="397383" y="4833112"/>
                    <a:pt x="377063" y="4817237"/>
                  </a:cubicBezTo>
                  <a:lnTo>
                    <a:pt x="392684" y="4797171"/>
                  </a:lnTo>
                  <a:cubicBezTo>
                    <a:pt x="412369" y="4812538"/>
                    <a:pt x="432816" y="4826762"/>
                    <a:pt x="454025" y="4839843"/>
                  </a:cubicBezTo>
                  <a:close/>
                  <a:moveTo>
                    <a:pt x="313690" y="4726432"/>
                  </a:moveTo>
                  <a:cubicBezTo>
                    <a:pt x="295783" y="4707763"/>
                    <a:pt x="278892" y="4688205"/>
                    <a:pt x="263017" y="4667758"/>
                  </a:cubicBezTo>
                  <a:lnTo>
                    <a:pt x="283083" y="4652264"/>
                  </a:lnTo>
                  <a:cubicBezTo>
                    <a:pt x="298323" y="4671949"/>
                    <a:pt x="314706" y="4690872"/>
                    <a:pt x="331978" y="4708906"/>
                  </a:cubicBezTo>
                  <a:close/>
                  <a:moveTo>
                    <a:pt x="224028" y="4564253"/>
                  </a:moveTo>
                  <a:cubicBezTo>
                    <a:pt x="211328" y="4541774"/>
                    <a:pt x="199771" y="4518660"/>
                    <a:pt x="189484" y="4494784"/>
                  </a:cubicBezTo>
                  <a:lnTo>
                    <a:pt x="212852" y="4484751"/>
                  </a:lnTo>
                  <a:cubicBezTo>
                    <a:pt x="222758" y="4507738"/>
                    <a:pt x="233934" y="4530090"/>
                    <a:pt x="246126" y="4551680"/>
                  </a:cubicBezTo>
                  <a:close/>
                  <a:moveTo>
                    <a:pt x="177546" y="4384802"/>
                  </a:moveTo>
                  <a:cubicBezTo>
                    <a:pt x="170815" y="4360037"/>
                    <a:pt x="165481" y="4334764"/>
                    <a:pt x="161417" y="4308983"/>
                  </a:cubicBezTo>
                  <a:lnTo>
                    <a:pt x="186563" y="4305046"/>
                  </a:lnTo>
                  <a:cubicBezTo>
                    <a:pt x="190500" y="4329938"/>
                    <a:pt x="195707" y="4354322"/>
                    <a:pt x="202057" y="4378198"/>
                  </a:cubicBezTo>
                  <a:close/>
                  <a:moveTo>
                    <a:pt x="99187" y="4257675"/>
                  </a:moveTo>
                  <a:cubicBezTo>
                    <a:pt x="99187" y="4254500"/>
                    <a:pt x="99060" y="4251198"/>
                    <a:pt x="99060" y="4248023"/>
                  </a:cubicBezTo>
                  <a:lnTo>
                    <a:pt x="111760" y="4248023"/>
                  </a:lnTo>
                  <a:lnTo>
                    <a:pt x="99060" y="4248023"/>
                  </a:lnTo>
                  <a:lnTo>
                    <a:pt x="99060" y="4181221"/>
                  </a:lnTo>
                  <a:lnTo>
                    <a:pt x="124460" y="4181221"/>
                  </a:lnTo>
                  <a:lnTo>
                    <a:pt x="124460" y="4248023"/>
                  </a:lnTo>
                  <a:cubicBezTo>
                    <a:pt x="124460" y="4251198"/>
                    <a:pt x="124460" y="4254246"/>
                    <a:pt x="124460" y="4257421"/>
                  </a:cubicBezTo>
                  <a:close/>
                  <a:moveTo>
                    <a:pt x="99060" y="4079621"/>
                  </a:moveTo>
                  <a:lnTo>
                    <a:pt x="99060" y="4003421"/>
                  </a:lnTo>
                  <a:lnTo>
                    <a:pt x="124460" y="4003421"/>
                  </a:lnTo>
                  <a:lnTo>
                    <a:pt x="124460" y="4079621"/>
                  </a:lnTo>
                  <a:close/>
                  <a:moveTo>
                    <a:pt x="124460" y="3901821"/>
                  </a:moveTo>
                  <a:lnTo>
                    <a:pt x="124460" y="3825621"/>
                  </a:lnTo>
                  <a:lnTo>
                    <a:pt x="124460" y="3901821"/>
                  </a:lnTo>
                  <a:close/>
                  <a:moveTo>
                    <a:pt x="124460" y="3724021"/>
                  </a:moveTo>
                  <a:lnTo>
                    <a:pt x="124460" y="3647821"/>
                  </a:lnTo>
                  <a:lnTo>
                    <a:pt x="124460" y="3724021"/>
                  </a:lnTo>
                  <a:close/>
                  <a:moveTo>
                    <a:pt x="124460" y="3546221"/>
                  </a:moveTo>
                  <a:lnTo>
                    <a:pt x="124460" y="3470021"/>
                  </a:lnTo>
                  <a:lnTo>
                    <a:pt x="124460" y="3546221"/>
                  </a:lnTo>
                  <a:close/>
                  <a:moveTo>
                    <a:pt x="124460" y="3368421"/>
                  </a:moveTo>
                  <a:lnTo>
                    <a:pt x="124460" y="3292221"/>
                  </a:lnTo>
                  <a:lnTo>
                    <a:pt x="124460" y="3368421"/>
                  </a:lnTo>
                  <a:close/>
                  <a:moveTo>
                    <a:pt x="124460" y="3190621"/>
                  </a:moveTo>
                  <a:lnTo>
                    <a:pt x="124460" y="3114421"/>
                  </a:lnTo>
                  <a:lnTo>
                    <a:pt x="124460" y="3190621"/>
                  </a:lnTo>
                  <a:close/>
                  <a:moveTo>
                    <a:pt x="124460" y="3012821"/>
                  </a:moveTo>
                  <a:lnTo>
                    <a:pt x="124460" y="2936621"/>
                  </a:lnTo>
                  <a:lnTo>
                    <a:pt x="124460" y="3012821"/>
                  </a:lnTo>
                  <a:close/>
                  <a:moveTo>
                    <a:pt x="124460" y="2835021"/>
                  </a:moveTo>
                  <a:lnTo>
                    <a:pt x="124460" y="2758821"/>
                  </a:lnTo>
                  <a:lnTo>
                    <a:pt x="124460" y="2835021"/>
                  </a:lnTo>
                  <a:close/>
                  <a:moveTo>
                    <a:pt x="124460" y="2657221"/>
                  </a:moveTo>
                  <a:lnTo>
                    <a:pt x="124460" y="2581021"/>
                  </a:lnTo>
                  <a:lnTo>
                    <a:pt x="124460" y="2657221"/>
                  </a:lnTo>
                  <a:close/>
                  <a:moveTo>
                    <a:pt x="124460" y="2479421"/>
                  </a:moveTo>
                  <a:lnTo>
                    <a:pt x="124460" y="2403221"/>
                  </a:lnTo>
                  <a:lnTo>
                    <a:pt x="124460" y="2479421"/>
                  </a:lnTo>
                  <a:close/>
                  <a:moveTo>
                    <a:pt x="124460" y="2301621"/>
                  </a:moveTo>
                  <a:lnTo>
                    <a:pt x="124460" y="2225421"/>
                  </a:lnTo>
                  <a:lnTo>
                    <a:pt x="124460" y="2301621"/>
                  </a:lnTo>
                  <a:close/>
                  <a:moveTo>
                    <a:pt x="124460" y="2123821"/>
                  </a:moveTo>
                  <a:lnTo>
                    <a:pt x="124460" y="2047621"/>
                  </a:lnTo>
                  <a:lnTo>
                    <a:pt x="124460" y="2123821"/>
                  </a:lnTo>
                  <a:close/>
                  <a:moveTo>
                    <a:pt x="124460" y="1946021"/>
                  </a:moveTo>
                  <a:lnTo>
                    <a:pt x="124460" y="1869821"/>
                  </a:lnTo>
                  <a:lnTo>
                    <a:pt x="124460" y="1946021"/>
                  </a:lnTo>
                  <a:close/>
                  <a:moveTo>
                    <a:pt x="124460" y="1768221"/>
                  </a:moveTo>
                  <a:lnTo>
                    <a:pt x="124460" y="1692021"/>
                  </a:lnTo>
                  <a:lnTo>
                    <a:pt x="124460" y="1768221"/>
                  </a:lnTo>
                  <a:close/>
                  <a:moveTo>
                    <a:pt x="124460" y="1590421"/>
                  </a:moveTo>
                  <a:lnTo>
                    <a:pt x="124460" y="1514221"/>
                  </a:lnTo>
                  <a:lnTo>
                    <a:pt x="124460" y="1590421"/>
                  </a:lnTo>
                  <a:close/>
                  <a:moveTo>
                    <a:pt x="124460" y="1412621"/>
                  </a:moveTo>
                  <a:lnTo>
                    <a:pt x="124460" y="1336421"/>
                  </a:lnTo>
                  <a:lnTo>
                    <a:pt x="124460" y="1412621"/>
                  </a:lnTo>
                  <a:close/>
                  <a:moveTo>
                    <a:pt x="124460" y="1234821"/>
                  </a:moveTo>
                  <a:lnTo>
                    <a:pt x="124460" y="1158621"/>
                  </a:lnTo>
                  <a:lnTo>
                    <a:pt x="124460" y="1234821"/>
                  </a:lnTo>
                  <a:close/>
                  <a:moveTo>
                    <a:pt x="124460" y="1057021"/>
                  </a:moveTo>
                  <a:lnTo>
                    <a:pt x="124460" y="980821"/>
                  </a:lnTo>
                  <a:lnTo>
                    <a:pt x="124460" y="1057021"/>
                  </a:lnTo>
                  <a:close/>
                  <a:moveTo>
                    <a:pt x="124460" y="879221"/>
                  </a:moveTo>
                  <a:lnTo>
                    <a:pt x="124460" y="803021"/>
                  </a:lnTo>
                  <a:lnTo>
                    <a:pt x="124460" y="879221"/>
                  </a:lnTo>
                  <a:close/>
                  <a:moveTo>
                    <a:pt x="99060" y="720598"/>
                  </a:moveTo>
                  <a:cubicBezTo>
                    <a:pt x="99060" y="694436"/>
                    <a:pt x="100457" y="668655"/>
                    <a:pt x="103124" y="643128"/>
                  </a:cubicBezTo>
                  <a:lnTo>
                    <a:pt x="128397" y="645795"/>
                  </a:lnTo>
                  <a:cubicBezTo>
                    <a:pt x="125857" y="670433"/>
                    <a:pt x="124460" y="695325"/>
                    <a:pt x="124460" y="7205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701831" y="2073125"/>
            <a:ext cx="2493450" cy="3726450"/>
            <a:chOff x="0" y="0"/>
            <a:chExt cx="3324600" cy="4968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99060" y="0"/>
              <a:ext cx="3352419" cy="5032502"/>
            </a:xfrm>
            <a:custGeom>
              <a:avLst/>
              <a:gdLst/>
              <a:ahLst/>
              <a:cxnLst/>
              <a:rect r="r" b="b" t="t" l="l"/>
              <a:pathLst>
                <a:path h="5032502" w="3352419">
                  <a:moveTo>
                    <a:pt x="121412" y="541401"/>
                  </a:moveTo>
                  <a:cubicBezTo>
                    <a:pt x="127889" y="516255"/>
                    <a:pt x="135636" y="491490"/>
                    <a:pt x="144653" y="467487"/>
                  </a:cubicBezTo>
                  <a:lnTo>
                    <a:pt x="168402" y="476377"/>
                  </a:lnTo>
                  <a:cubicBezTo>
                    <a:pt x="159766" y="499618"/>
                    <a:pt x="152273" y="523367"/>
                    <a:pt x="146050" y="547751"/>
                  </a:cubicBezTo>
                  <a:close/>
                  <a:moveTo>
                    <a:pt x="187706" y="373507"/>
                  </a:moveTo>
                  <a:cubicBezTo>
                    <a:pt x="200152" y="350774"/>
                    <a:pt x="213868" y="328803"/>
                    <a:pt x="228600" y="307594"/>
                  </a:cubicBezTo>
                  <a:lnTo>
                    <a:pt x="249428" y="322199"/>
                  </a:lnTo>
                  <a:cubicBezTo>
                    <a:pt x="235204" y="342646"/>
                    <a:pt x="221996" y="363855"/>
                    <a:pt x="209931" y="385699"/>
                  </a:cubicBezTo>
                  <a:close/>
                  <a:moveTo>
                    <a:pt x="315976" y="239522"/>
                  </a:moveTo>
                  <a:cubicBezTo>
                    <a:pt x="333629" y="220599"/>
                    <a:pt x="352298" y="202692"/>
                    <a:pt x="371856" y="185928"/>
                  </a:cubicBezTo>
                  <a:lnTo>
                    <a:pt x="388493" y="205232"/>
                  </a:lnTo>
                  <a:cubicBezTo>
                    <a:pt x="369570" y="221488"/>
                    <a:pt x="351536" y="238760"/>
                    <a:pt x="334518" y="257048"/>
                  </a:cubicBezTo>
                  <a:close/>
                  <a:moveTo>
                    <a:pt x="432562" y="112141"/>
                  </a:moveTo>
                  <a:cubicBezTo>
                    <a:pt x="454279" y="98298"/>
                    <a:pt x="476885" y="85598"/>
                    <a:pt x="500126" y="74041"/>
                  </a:cubicBezTo>
                  <a:lnTo>
                    <a:pt x="511429" y="96774"/>
                  </a:lnTo>
                  <a:cubicBezTo>
                    <a:pt x="488950" y="107823"/>
                    <a:pt x="467233" y="120142"/>
                    <a:pt x="446278" y="133477"/>
                  </a:cubicBezTo>
                  <a:close/>
                  <a:moveTo>
                    <a:pt x="595757" y="35052"/>
                  </a:moveTo>
                  <a:cubicBezTo>
                    <a:pt x="620141" y="27051"/>
                    <a:pt x="645160" y="20447"/>
                    <a:pt x="670687" y="15113"/>
                  </a:cubicBezTo>
                  <a:lnTo>
                    <a:pt x="675894" y="40005"/>
                  </a:lnTo>
                  <a:cubicBezTo>
                    <a:pt x="651256" y="45085"/>
                    <a:pt x="627126" y="51562"/>
                    <a:pt x="603631" y="59182"/>
                  </a:cubicBezTo>
                  <a:close/>
                  <a:moveTo>
                    <a:pt x="773049" y="1397"/>
                  </a:moveTo>
                  <a:cubicBezTo>
                    <a:pt x="787908" y="508"/>
                    <a:pt x="802767" y="0"/>
                    <a:pt x="817880" y="0"/>
                  </a:cubicBezTo>
                  <a:lnTo>
                    <a:pt x="850138" y="0"/>
                  </a:lnTo>
                  <a:lnTo>
                    <a:pt x="850138" y="25400"/>
                  </a:lnTo>
                  <a:lnTo>
                    <a:pt x="817880" y="25400"/>
                  </a:lnTo>
                  <a:lnTo>
                    <a:pt x="817880" y="12700"/>
                  </a:lnTo>
                  <a:lnTo>
                    <a:pt x="817880" y="25400"/>
                  </a:lnTo>
                  <a:cubicBezTo>
                    <a:pt x="803402" y="25400"/>
                    <a:pt x="788924" y="25908"/>
                    <a:pt x="774573" y="26670"/>
                  </a:cubicBezTo>
                  <a:close/>
                  <a:moveTo>
                    <a:pt x="951738" y="0"/>
                  </a:moveTo>
                  <a:lnTo>
                    <a:pt x="1027938" y="0"/>
                  </a:lnTo>
                  <a:lnTo>
                    <a:pt x="1027938" y="25400"/>
                  </a:lnTo>
                  <a:lnTo>
                    <a:pt x="951738" y="25400"/>
                  </a:lnTo>
                  <a:close/>
                  <a:moveTo>
                    <a:pt x="1129538" y="25400"/>
                  </a:moveTo>
                  <a:lnTo>
                    <a:pt x="1205738" y="25400"/>
                  </a:lnTo>
                  <a:lnTo>
                    <a:pt x="1129538" y="25400"/>
                  </a:lnTo>
                  <a:close/>
                  <a:moveTo>
                    <a:pt x="1307338" y="25400"/>
                  </a:moveTo>
                  <a:lnTo>
                    <a:pt x="1383538" y="25400"/>
                  </a:lnTo>
                  <a:lnTo>
                    <a:pt x="1307338" y="25400"/>
                  </a:lnTo>
                  <a:close/>
                  <a:moveTo>
                    <a:pt x="1485138" y="25400"/>
                  </a:moveTo>
                  <a:lnTo>
                    <a:pt x="1561338" y="25400"/>
                  </a:lnTo>
                  <a:lnTo>
                    <a:pt x="1485138" y="25400"/>
                  </a:lnTo>
                  <a:close/>
                  <a:moveTo>
                    <a:pt x="1662938" y="25400"/>
                  </a:moveTo>
                  <a:lnTo>
                    <a:pt x="1739138" y="25400"/>
                  </a:lnTo>
                  <a:lnTo>
                    <a:pt x="1662938" y="25400"/>
                  </a:lnTo>
                  <a:close/>
                  <a:moveTo>
                    <a:pt x="1840738" y="25400"/>
                  </a:moveTo>
                  <a:lnTo>
                    <a:pt x="1916938" y="25400"/>
                  </a:lnTo>
                  <a:lnTo>
                    <a:pt x="1840738" y="25400"/>
                  </a:lnTo>
                  <a:close/>
                  <a:moveTo>
                    <a:pt x="2018538" y="25400"/>
                  </a:moveTo>
                  <a:lnTo>
                    <a:pt x="2094738" y="25400"/>
                  </a:lnTo>
                  <a:lnTo>
                    <a:pt x="2018538" y="25400"/>
                  </a:lnTo>
                  <a:close/>
                  <a:moveTo>
                    <a:pt x="2196338" y="25400"/>
                  </a:moveTo>
                  <a:lnTo>
                    <a:pt x="2272538" y="25400"/>
                  </a:lnTo>
                  <a:lnTo>
                    <a:pt x="2196338" y="25400"/>
                  </a:lnTo>
                  <a:close/>
                  <a:moveTo>
                    <a:pt x="2374138" y="25400"/>
                  </a:moveTo>
                  <a:lnTo>
                    <a:pt x="2450338" y="25400"/>
                  </a:lnTo>
                  <a:lnTo>
                    <a:pt x="2374138" y="25400"/>
                  </a:lnTo>
                  <a:close/>
                  <a:moveTo>
                    <a:pt x="2551938" y="25400"/>
                  </a:moveTo>
                  <a:lnTo>
                    <a:pt x="2628138" y="25400"/>
                  </a:lnTo>
                  <a:lnTo>
                    <a:pt x="2551938" y="25400"/>
                  </a:lnTo>
                  <a:close/>
                  <a:moveTo>
                    <a:pt x="2730373" y="25908"/>
                  </a:moveTo>
                  <a:cubicBezTo>
                    <a:pt x="2756535" y="26797"/>
                    <a:pt x="2782189" y="29083"/>
                    <a:pt x="2807589" y="32766"/>
                  </a:cubicBezTo>
                  <a:lnTo>
                    <a:pt x="2804033" y="57912"/>
                  </a:lnTo>
                  <a:cubicBezTo>
                    <a:pt x="2779649" y="54356"/>
                    <a:pt x="2754757" y="52197"/>
                    <a:pt x="2729611" y="51308"/>
                  </a:cubicBezTo>
                  <a:close/>
                  <a:moveTo>
                    <a:pt x="2907665" y="80137"/>
                  </a:moveTo>
                  <a:cubicBezTo>
                    <a:pt x="2932557" y="87503"/>
                    <a:pt x="2956941" y="96139"/>
                    <a:pt x="2980690" y="106172"/>
                  </a:cubicBezTo>
                  <a:lnTo>
                    <a:pt x="2970911" y="129667"/>
                  </a:lnTo>
                  <a:cubicBezTo>
                    <a:pt x="2948051" y="120142"/>
                    <a:pt x="2924556" y="111760"/>
                    <a:pt x="2900553" y="104648"/>
                  </a:cubicBezTo>
                  <a:close/>
                  <a:moveTo>
                    <a:pt x="3065780" y="177292"/>
                  </a:moveTo>
                  <a:cubicBezTo>
                    <a:pt x="3088005" y="190627"/>
                    <a:pt x="3109468" y="205105"/>
                    <a:pt x="3130042" y="220726"/>
                  </a:cubicBezTo>
                  <a:lnTo>
                    <a:pt x="3114675" y="240919"/>
                  </a:lnTo>
                  <a:cubicBezTo>
                    <a:pt x="3094863" y="225933"/>
                    <a:pt x="3074162" y="211836"/>
                    <a:pt x="3052699" y="199009"/>
                  </a:cubicBezTo>
                  <a:close/>
                  <a:moveTo>
                    <a:pt x="3194558" y="310515"/>
                  </a:moveTo>
                  <a:cubicBezTo>
                    <a:pt x="3212719" y="328930"/>
                    <a:pt x="3229864" y="348234"/>
                    <a:pt x="3245993" y="368427"/>
                  </a:cubicBezTo>
                  <a:lnTo>
                    <a:pt x="3226181" y="384302"/>
                  </a:lnTo>
                  <a:cubicBezTo>
                    <a:pt x="3210687" y="364744"/>
                    <a:pt x="3194050" y="346075"/>
                    <a:pt x="3176524" y="328422"/>
                  </a:cubicBezTo>
                  <a:close/>
                  <a:moveTo>
                    <a:pt x="3286379" y="471678"/>
                  </a:moveTo>
                  <a:cubicBezTo>
                    <a:pt x="3299333" y="493903"/>
                    <a:pt x="3311271" y="516890"/>
                    <a:pt x="3321812" y="540639"/>
                  </a:cubicBezTo>
                  <a:lnTo>
                    <a:pt x="3298571" y="551053"/>
                  </a:lnTo>
                  <a:cubicBezTo>
                    <a:pt x="3288284" y="528193"/>
                    <a:pt x="3276854" y="505968"/>
                    <a:pt x="3264408" y="484505"/>
                  </a:cubicBezTo>
                  <a:close/>
                  <a:moveTo>
                    <a:pt x="3335274" y="650494"/>
                  </a:moveTo>
                  <a:cubicBezTo>
                    <a:pt x="3342259" y="675132"/>
                    <a:pt x="3347974" y="700405"/>
                    <a:pt x="3352419" y="726059"/>
                  </a:cubicBezTo>
                  <a:lnTo>
                    <a:pt x="3327400" y="730377"/>
                  </a:lnTo>
                  <a:cubicBezTo>
                    <a:pt x="3323209" y="705612"/>
                    <a:pt x="3317621" y="681228"/>
                    <a:pt x="3310890" y="657479"/>
                  </a:cubicBezTo>
                  <a:close/>
                  <a:moveTo>
                    <a:pt x="3338068" y="835914"/>
                  </a:moveTo>
                  <a:cubicBezTo>
                    <a:pt x="3338195" y="842391"/>
                    <a:pt x="3338322" y="848868"/>
                    <a:pt x="3338322" y="855472"/>
                  </a:cubicBezTo>
                  <a:lnTo>
                    <a:pt x="3325622" y="855472"/>
                  </a:lnTo>
                  <a:lnTo>
                    <a:pt x="3338322" y="855472"/>
                  </a:lnTo>
                  <a:lnTo>
                    <a:pt x="3338322" y="912622"/>
                  </a:lnTo>
                  <a:lnTo>
                    <a:pt x="3312922" y="912622"/>
                  </a:lnTo>
                  <a:lnTo>
                    <a:pt x="3312922" y="855472"/>
                  </a:lnTo>
                  <a:cubicBezTo>
                    <a:pt x="3312922" y="849122"/>
                    <a:pt x="3312795" y="842899"/>
                    <a:pt x="3312668" y="836676"/>
                  </a:cubicBezTo>
                  <a:close/>
                  <a:moveTo>
                    <a:pt x="3312922" y="1014984"/>
                  </a:moveTo>
                  <a:lnTo>
                    <a:pt x="3312922" y="1091184"/>
                  </a:lnTo>
                  <a:lnTo>
                    <a:pt x="3287522" y="1091184"/>
                  </a:lnTo>
                  <a:lnTo>
                    <a:pt x="3287522" y="1014984"/>
                  </a:lnTo>
                  <a:close/>
                  <a:moveTo>
                    <a:pt x="3287522" y="1192784"/>
                  </a:moveTo>
                  <a:lnTo>
                    <a:pt x="3287522" y="1268984"/>
                  </a:lnTo>
                  <a:lnTo>
                    <a:pt x="3262122" y="1268984"/>
                  </a:lnTo>
                  <a:lnTo>
                    <a:pt x="3262122" y="1192784"/>
                  </a:lnTo>
                  <a:close/>
                  <a:moveTo>
                    <a:pt x="3262122" y="1370584"/>
                  </a:moveTo>
                  <a:lnTo>
                    <a:pt x="3262122" y="1446784"/>
                  </a:lnTo>
                  <a:lnTo>
                    <a:pt x="3236722" y="1446784"/>
                  </a:lnTo>
                  <a:lnTo>
                    <a:pt x="3236722" y="1370584"/>
                  </a:lnTo>
                  <a:close/>
                  <a:moveTo>
                    <a:pt x="3236722" y="1548384"/>
                  </a:moveTo>
                  <a:lnTo>
                    <a:pt x="3236722" y="1624584"/>
                  </a:lnTo>
                  <a:lnTo>
                    <a:pt x="3211322" y="1624584"/>
                  </a:lnTo>
                  <a:lnTo>
                    <a:pt x="3211322" y="1548384"/>
                  </a:lnTo>
                  <a:close/>
                  <a:moveTo>
                    <a:pt x="3211322" y="1726184"/>
                  </a:moveTo>
                  <a:lnTo>
                    <a:pt x="3211322" y="1802384"/>
                  </a:lnTo>
                  <a:lnTo>
                    <a:pt x="3185922" y="1802384"/>
                  </a:lnTo>
                  <a:lnTo>
                    <a:pt x="3185922" y="1726184"/>
                  </a:lnTo>
                  <a:close/>
                  <a:moveTo>
                    <a:pt x="3185922" y="1903984"/>
                  </a:moveTo>
                  <a:lnTo>
                    <a:pt x="3185922" y="1980184"/>
                  </a:lnTo>
                  <a:lnTo>
                    <a:pt x="3160522" y="1980184"/>
                  </a:lnTo>
                  <a:lnTo>
                    <a:pt x="3160522" y="1903984"/>
                  </a:lnTo>
                  <a:close/>
                  <a:moveTo>
                    <a:pt x="3160522" y="2081784"/>
                  </a:moveTo>
                  <a:lnTo>
                    <a:pt x="3160522" y="2157984"/>
                  </a:lnTo>
                  <a:lnTo>
                    <a:pt x="3135122" y="2157984"/>
                  </a:lnTo>
                  <a:lnTo>
                    <a:pt x="3135122" y="2081784"/>
                  </a:lnTo>
                  <a:close/>
                  <a:moveTo>
                    <a:pt x="3135122" y="2259584"/>
                  </a:moveTo>
                  <a:lnTo>
                    <a:pt x="3135122" y="2335784"/>
                  </a:lnTo>
                  <a:lnTo>
                    <a:pt x="3109722" y="2335784"/>
                  </a:lnTo>
                  <a:lnTo>
                    <a:pt x="3109722" y="2259584"/>
                  </a:lnTo>
                  <a:close/>
                  <a:moveTo>
                    <a:pt x="3109722" y="2437384"/>
                  </a:moveTo>
                  <a:lnTo>
                    <a:pt x="3109722" y="2513584"/>
                  </a:lnTo>
                  <a:lnTo>
                    <a:pt x="3084322" y="2513584"/>
                  </a:lnTo>
                  <a:lnTo>
                    <a:pt x="3084322" y="2437384"/>
                  </a:lnTo>
                  <a:close/>
                  <a:moveTo>
                    <a:pt x="3084322" y="2615184"/>
                  </a:moveTo>
                  <a:lnTo>
                    <a:pt x="3084322" y="2691384"/>
                  </a:lnTo>
                  <a:lnTo>
                    <a:pt x="3058922" y="2691384"/>
                  </a:lnTo>
                  <a:lnTo>
                    <a:pt x="3058922" y="2615184"/>
                  </a:lnTo>
                  <a:close/>
                  <a:moveTo>
                    <a:pt x="3058922" y="2792984"/>
                  </a:moveTo>
                  <a:lnTo>
                    <a:pt x="3058922" y="2869184"/>
                  </a:lnTo>
                  <a:lnTo>
                    <a:pt x="3033522" y="2869184"/>
                  </a:lnTo>
                  <a:lnTo>
                    <a:pt x="3033522" y="2792984"/>
                  </a:lnTo>
                  <a:close/>
                  <a:moveTo>
                    <a:pt x="3033522" y="2970784"/>
                  </a:moveTo>
                  <a:lnTo>
                    <a:pt x="3033522" y="3046984"/>
                  </a:lnTo>
                  <a:lnTo>
                    <a:pt x="3008122" y="3046984"/>
                  </a:lnTo>
                  <a:lnTo>
                    <a:pt x="3008122" y="2970784"/>
                  </a:lnTo>
                  <a:close/>
                  <a:moveTo>
                    <a:pt x="3008122" y="3148584"/>
                  </a:moveTo>
                  <a:lnTo>
                    <a:pt x="3008122" y="3224784"/>
                  </a:lnTo>
                  <a:lnTo>
                    <a:pt x="2982722" y="3224784"/>
                  </a:lnTo>
                  <a:lnTo>
                    <a:pt x="2982722" y="3148584"/>
                  </a:lnTo>
                  <a:close/>
                  <a:moveTo>
                    <a:pt x="2982722" y="3326384"/>
                  </a:moveTo>
                  <a:lnTo>
                    <a:pt x="2982722" y="3402584"/>
                  </a:lnTo>
                  <a:lnTo>
                    <a:pt x="2957322" y="3402584"/>
                  </a:lnTo>
                  <a:lnTo>
                    <a:pt x="2957322" y="3326384"/>
                  </a:lnTo>
                  <a:close/>
                  <a:moveTo>
                    <a:pt x="2957322" y="3504184"/>
                  </a:moveTo>
                  <a:lnTo>
                    <a:pt x="2957322" y="3580384"/>
                  </a:lnTo>
                  <a:lnTo>
                    <a:pt x="2931922" y="3580384"/>
                  </a:lnTo>
                  <a:lnTo>
                    <a:pt x="2931922" y="3504184"/>
                  </a:lnTo>
                  <a:close/>
                  <a:moveTo>
                    <a:pt x="2931922" y="3681984"/>
                  </a:moveTo>
                  <a:lnTo>
                    <a:pt x="2931922" y="3758184"/>
                  </a:lnTo>
                  <a:lnTo>
                    <a:pt x="2906522" y="3758184"/>
                  </a:lnTo>
                  <a:lnTo>
                    <a:pt x="2906522" y="3681984"/>
                  </a:lnTo>
                  <a:close/>
                  <a:moveTo>
                    <a:pt x="2906522" y="3859784"/>
                  </a:moveTo>
                  <a:lnTo>
                    <a:pt x="2906522" y="3935984"/>
                  </a:lnTo>
                  <a:lnTo>
                    <a:pt x="2881122" y="3935984"/>
                  </a:lnTo>
                  <a:lnTo>
                    <a:pt x="2881122" y="3859784"/>
                  </a:lnTo>
                  <a:close/>
                  <a:moveTo>
                    <a:pt x="2881122" y="4037584"/>
                  </a:moveTo>
                  <a:lnTo>
                    <a:pt x="2881122" y="4113784"/>
                  </a:lnTo>
                  <a:lnTo>
                    <a:pt x="2855722" y="4113784"/>
                  </a:lnTo>
                  <a:lnTo>
                    <a:pt x="2855722" y="4037584"/>
                  </a:lnTo>
                  <a:close/>
                  <a:moveTo>
                    <a:pt x="2855722" y="4215384"/>
                  </a:moveTo>
                  <a:lnTo>
                    <a:pt x="2855722" y="4291584"/>
                  </a:lnTo>
                  <a:lnTo>
                    <a:pt x="2830322" y="4291584"/>
                  </a:lnTo>
                  <a:lnTo>
                    <a:pt x="2830322" y="4215384"/>
                  </a:lnTo>
                  <a:close/>
                  <a:moveTo>
                    <a:pt x="2830195" y="4393438"/>
                  </a:moveTo>
                  <a:cubicBezTo>
                    <a:pt x="2829814" y="4419600"/>
                    <a:pt x="2828163" y="4445381"/>
                    <a:pt x="2825115" y="4470781"/>
                  </a:cubicBezTo>
                  <a:lnTo>
                    <a:pt x="2799842" y="4467733"/>
                  </a:lnTo>
                  <a:cubicBezTo>
                    <a:pt x="2802763" y="4443222"/>
                    <a:pt x="2804414" y="4418330"/>
                    <a:pt x="2804795" y="4393057"/>
                  </a:cubicBezTo>
                  <a:close/>
                  <a:moveTo>
                    <a:pt x="2780030" y="4571873"/>
                  </a:moveTo>
                  <a:cubicBezTo>
                    <a:pt x="2773299" y="4597019"/>
                    <a:pt x="2765171" y="4621530"/>
                    <a:pt x="2755773" y="4645533"/>
                  </a:cubicBezTo>
                  <a:lnTo>
                    <a:pt x="2732151" y="4636262"/>
                  </a:lnTo>
                  <a:cubicBezTo>
                    <a:pt x="2741168" y="4613148"/>
                    <a:pt x="2748915" y="4589526"/>
                    <a:pt x="2755519" y="4565269"/>
                  </a:cubicBezTo>
                  <a:close/>
                  <a:moveTo>
                    <a:pt x="2686939" y="4732147"/>
                  </a:moveTo>
                  <a:cubicBezTo>
                    <a:pt x="2674112" y="4754753"/>
                    <a:pt x="2660142" y="4776470"/>
                    <a:pt x="2645156" y="4797425"/>
                  </a:cubicBezTo>
                  <a:lnTo>
                    <a:pt x="2624582" y="4782566"/>
                  </a:lnTo>
                  <a:cubicBezTo>
                    <a:pt x="2639060" y="4762373"/>
                    <a:pt x="2652522" y="4741291"/>
                    <a:pt x="2664968" y="4719574"/>
                  </a:cubicBezTo>
                  <a:close/>
                  <a:moveTo>
                    <a:pt x="2557018" y="4864227"/>
                  </a:moveTo>
                  <a:cubicBezTo>
                    <a:pt x="2539111" y="4882896"/>
                    <a:pt x="2520188" y="4900549"/>
                    <a:pt x="2500376" y="4917186"/>
                  </a:cubicBezTo>
                  <a:lnTo>
                    <a:pt x="2484120" y="4897755"/>
                  </a:lnTo>
                  <a:cubicBezTo>
                    <a:pt x="2503297" y="4881753"/>
                    <a:pt x="2521458" y="4864735"/>
                    <a:pt x="2538730" y="4846701"/>
                  </a:cubicBezTo>
                  <a:close/>
                  <a:moveTo>
                    <a:pt x="2398395" y="4960112"/>
                  </a:moveTo>
                  <a:cubicBezTo>
                    <a:pt x="2376424" y="4973701"/>
                    <a:pt x="2353818" y="4986147"/>
                    <a:pt x="2330323" y="4997323"/>
                  </a:cubicBezTo>
                  <a:lnTo>
                    <a:pt x="2319401" y="4974463"/>
                  </a:lnTo>
                  <a:cubicBezTo>
                    <a:pt x="2342007" y="4963668"/>
                    <a:pt x="2363851" y="4951730"/>
                    <a:pt x="2385060" y="4938649"/>
                  </a:cubicBezTo>
                  <a:close/>
                  <a:moveTo>
                    <a:pt x="2220722" y="5013579"/>
                  </a:moveTo>
                  <a:cubicBezTo>
                    <a:pt x="2196211" y="5021199"/>
                    <a:pt x="2171065" y="5027549"/>
                    <a:pt x="2145538" y="5032502"/>
                  </a:cubicBezTo>
                  <a:lnTo>
                    <a:pt x="2140712" y="5007610"/>
                  </a:lnTo>
                  <a:cubicBezTo>
                    <a:pt x="2165350" y="5002784"/>
                    <a:pt x="2189607" y="4996688"/>
                    <a:pt x="2213229" y="4989449"/>
                  </a:cubicBezTo>
                  <a:close/>
                  <a:moveTo>
                    <a:pt x="2035556" y="5020691"/>
                  </a:moveTo>
                  <a:cubicBezTo>
                    <a:pt x="2023872" y="5021199"/>
                    <a:pt x="2012188" y="5021580"/>
                    <a:pt x="2000504" y="5021580"/>
                  </a:cubicBezTo>
                  <a:lnTo>
                    <a:pt x="2000504" y="5008880"/>
                  </a:lnTo>
                  <a:lnTo>
                    <a:pt x="2000504" y="5021580"/>
                  </a:lnTo>
                  <a:lnTo>
                    <a:pt x="1958594" y="5021580"/>
                  </a:lnTo>
                  <a:lnTo>
                    <a:pt x="1958594" y="4996180"/>
                  </a:lnTo>
                  <a:lnTo>
                    <a:pt x="2000504" y="4996180"/>
                  </a:lnTo>
                  <a:cubicBezTo>
                    <a:pt x="2011807" y="4996180"/>
                    <a:pt x="2023110" y="4995926"/>
                    <a:pt x="2034413" y="4995418"/>
                  </a:cubicBezTo>
                  <a:close/>
                  <a:moveTo>
                    <a:pt x="1855851" y="4996307"/>
                  </a:moveTo>
                  <a:lnTo>
                    <a:pt x="1779651" y="4996307"/>
                  </a:lnTo>
                  <a:lnTo>
                    <a:pt x="1779651" y="4970907"/>
                  </a:lnTo>
                  <a:lnTo>
                    <a:pt x="1855851" y="4970907"/>
                  </a:lnTo>
                  <a:close/>
                  <a:moveTo>
                    <a:pt x="1678051" y="4970907"/>
                  </a:moveTo>
                  <a:lnTo>
                    <a:pt x="1601851" y="4970907"/>
                  </a:lnTo>
                  <a:lnTo>
                    <a:pt x="1601851" y="4945507"/>
                  </a:lnTo>
                  <a:lnTo>
                    <a:pt x="1678051" y="4945507"/>
                  </a:lnTo>
                  <a:close/>
                  <a:moveTo>
                    <a:pt x="1500251" y="4945507"/>
                  </a:moveTo>
                  <a:lnTo>
                    <a:pt x="1424051" y="4945507"/>
                  </a:lnTo>
                  <a:lnTo>
                    <a:pt x="1424051" y="4920107"/>
                  </a:lnTo>
                  <a:lnTo>
                    <a:pt x="1500251" y="4920107"/>
                  </a:lnTo>
                  <a:close/>
                  <a:moveTo>
                    <a:pt x="1322451" y="4920107"/>
                  </a:moveTo>
                  <a:lnTo>
                    <a:pt x="1246251" y="4920107"/>
                  </a:lnTo>
                  <a:lnTo>
                    <a:pt x="1246251" y="4894707"/>
                  </a:lnTo>
                  <a:lnTo>
                    <a:pt x="1322451" y="4894707"/>
                  </a:lnTo>
                  <a:close/>
                  <a:moveTo>
                    <a:pt x="1144651" y="4894707"/>
                  </a:moveTo>
                  <a:lnTo>
                    <a:pt x="1068451" y="4894707"/>
                  </a:lnTo>
                  <a:lnTo>
                    <a:pt x="1068451" y="4869307"/>
                  </a:lnTo>
                  <a:lnTo>
                    <a:pt x="1144651" y="4869307"/>
                  </a:lnTo>
                  <a:close/>
                  <a:moveTo>
                    <a:pt x="966851" y="4869307"/>
                  </a:moveTo>
                  <a:lnTo>
                    <a:pt x="890651" y="4869307"/>
                  </a:lnTo>
                  <a:lnTo>
                    <a:pt x="890651" y="4843907"/>
                  </a:lnTo>
                  <a:lnTo>
                    <a:pt x="966851" y="4843907"/>
                  </a:lnTo>
                  <a:close/>
                  <a:moveTo>
                    <a:pt x="789051" y="4843907"/>
                  </a:moveTo>
                  <a:lnTo>
                    <a:pt x="712851" y="4843907"/>
                  </a:lnTo>
                  <a:lnTo>
                    <a:pt x="712851" y="4818507"/>
                  </a:lnTo>
                  <a:lnTo>
                    <a:pt x="789051" y="4818507"/>
                  </a:lnTo>
                  <a:close/>
                  <a:moveTo>
                    <a:pt x="611251" y="4818507"/>
                  </a:moveTo>
                  <a:lnTo>
                    <a:pt x="535051" y="4818507"/>
                  </a:lnTo>
                  <a:lnTo>
                    <a:pt x="535051" y="4793107"/>
                  </a:lnTo>
                  <a:lnTo>
                    <a:pt x="611251" y="4793107"/>
                  </a:lnTo>
                  <a:close/>
                  <a:moveTo>
                    <a:pt x="433451" y="4793107"/>
                  </a:moveTo>
                  <a:lnTo>
                    <a:pt x="357251" y="4793107"/>
                  </a:lnTo>
                  <a:lnTo>
                    <a:pt x="357251" y="4767707"/>
                  </a:lnTo>
                  <a:lnTo>
                    <a:pt x="433451" y="4767707"/>
                  </a:lnTo>
                  <a:close/>
                  <a:moveTo>
                    <a:pt x="255651" y="4767707"/>
                  </a:moveTo>
                  <a:lnTo>
                    <a:pt x="179451" y="4767707"/>
                  </a:lnTo>
                  <a:lnTo>
                    <a:pt x="179451" y="4742307"/>
                  </a:lnTo>
                  <a:lnTo>
                    <a:pt x="255651" y="4742307"/>
                  </a:lnTo>
                  <a:close/>
                  <a:moveTo>
                    <a:pt x="77089" y="4741418"/>
                  </a:moveTo>
                  <a:cubicBezTo>
                    <a:pt x="51054" y="4740148"/>
                    <a:pt x="25273" y="4737481"/>
                    <a:pt x="0" y="4733544"/>
                  </a:cubicBezTo>
                  <a:lnTo>
                    <a:pt x="3937" y="4708398"/>
                  </a:lnTo>
                  <a:cubicBezTo>
                    <a:pt x="28321" y="4712208"/>
                    <a:pt x="53086" y="4714748"/>
                    <a:pt x="78359" y="4716018"/>
                  </a:cubicBezTo>
                  <a:close/>
                  <a:moveTo>
                    <a:pt x="605028" y="4936490"/>
                  </a:moveTo>
                  <a:cubicBezTo>
                    <a:pt x="580136" y="4928743"/>
                    <a:pt x="555879" y="4919726"/>
                    <a:pt x="532257" y="4909439"/>
                  </a:cubicBezTo>
                  <a:lnTo>
                    <a:pt x="542417" y="4886198"/>
                  </a:lnTo>
                  <a:cubicBezTo>
                    <a:pt x="565150" y="4896104"/>
                    <a:pt x="588645" y="4904740"/>
                    <a:pt x="612521" y="4912233"/>
                  </a:cubicBezTo>
                  <a:close/>
                  <a:moveTo>
                    <a:pt x="440690" y="4861560"/>
                  </a:moveTo>
                  <a:cubicBezTo>
                    <a:pt x="418719" y="4847971"/>
                    <a:pt x="397383" y="4833112"/>
                    <a:pt x="377063" y="4817237"/>
                  </a:cubicBezTo>
                  <a:lnTo>
                    <a:pt x="392684" y="4797171"/>
                  </a:lnTo>
                  <a:cubicBezTo>
                    <a:pt x="412369" y="4812538"/>
                    <a:pt x="432816" y="4826762"/>
                    <a:pt x="454025" y="4839843"/>
                  </a:cubicBezTo>
                  <a:close/>
                  <a:moveTo>
                    <a:pt x="313690" y="4726432"/>
                  </a:moveTo>
                  <a:cubicBezTo>
                    <a:pt x="295783" y="4707763"/>
                    <a:pt x="278892" y="4688205"/>
                    <a:pt x="263017" y="4667758"/>
                  </a:cubicBezTo>
                  <a:lnTo>
                    <a:pt x="283083" y="4652264"/>
                  </a:lnTo>
                  <a:cubicBezTo>
                    <a:pt x="298323" y="4671949"/>
                    <a:pt x="314706" y="4690872"/>
                    <a:pt x="331978" y="4708906"/>
                  </a:cubicBezTo>
                  <a:close/>
                  <a:moveTo>
                    <a:pt x="224028" y="4564253"/>
                  </a:moveTo>
                  <a:cubicBezTo>
                    <a:pt x="211328" y="4541774"/>
                    <a:pt x="199771" y="4518660"/>
                    <a:pt x="189484" y="4494784"/>
                  </a:cubicBezTo>
                  <a:lnTo>
                    <a:pt x="212852" y="4484751"/>
                  </a:lnTo>
                  <a:cubicBezTo>
                    <a:pt x="222758" y="4507738"/>
                    <a:pt x="233934" y="4530090"/>
                    <a:pt x="246126" y="4551680"/>
                  </a:cubicBezTo>
                  <a:close/>
                  <a:moveTo>
                    <a:pt x="177546" y="4384802"/>
                  </a:moveTo>
                  <a:cubicBezTo>
                    <a:pt x="170815" y="4360037"/>
                    <a:pt x="165481" y="4334764"/>
                    <a:pt x="161417" y="4308983"/>
                  </a:cubicBezTo>
                  <a:lnTo>
                    <a:pt x="186563" y="4305046"/>
                  </a:lnTo>
                  <a:cubicBezTo>
                    <a:pt x="190500" y="4329938"/>
                    <a:pt x="195707" y="4354322"/>
                    <a:pt x="202057" y="4378198"/>
                  </a:cubicBezTo>
                  <a:close/>
                  <a:moveTo>
                    <a:pt x="99187" y="4257675"/>
                  </a:moveTo>
                  <a:cubicBezTo>
                    <a:pt x="99187" y="4254500"/>
                    <a:pt x="99060" y="4251198"/>
                    <a:pt x="99060" y="4248023"/>
                  </a:cubicBezTo>
                  <a:lnTo>
                    <a:pt x="111760" y="4248023"/>
                  </a:lnTo>
                  <a:lnTo>
                    <a:pt x="99060" y="4248023"/>
                  </a:lnTo>
                  <a:lnTo>
                    <a:pt x="99060" y="4181221"/>
                  </a:lnTo>
                  <a:lnTo>
                    <a:pt x="124460" y="4181221"/>
                  </a:lnTo>
                  <a:lnTo>
                    <a:pt x="124460" y="4248023"/>
                  </a:lnTo>
                  <a:cubicBezTo>
                    <a:pt x="124460" y="4251198"/>
                    <a:pt x="124460" y="4254246"/>
                    <a:pt x="124460" y="4257421"/>
                  </a:cubicBezTo>
                  <a:close/>
                  <a:moveTo>
                    <a:pt x="99060" y="4079621"/>
                  </a:moveTo>
                  <a:lnTo>
                    <a:pt x="99060" y="4003421"/>
                  </a:lnTo>
                  <a:lnTo>
                    <a:pt x="124460" y="4003421"/>
                  </a:lnTo>
                  <a:lnTo>
                    <a:pt x="124460" y="4079621"/>
                  </a:lnTo>
                  <a:close/>
                  <a:moveTo>
                    <a:pt x="124460" y="3901821"/>
                  </a:moveTo>
                  <a:lnTo>
                    <a:pt x="124460" y="3825621"/>
                  </a:lnTo>
                  <a:lnTo>
                    <a:pt x="124460" y="3901821"/>
                  </a:lnTo>
                  <a:close/>
                  <a:moveTo>
                    <a:pt x="124460" y="3724021"/>
                  </a:moveTo>
                  <a:lnTo>
                    <a:pt x="124460" y="3647821"/>
                  </a:lnTo>
                  <a:lnTo>
                    <a:pt x="124460" y="3724021"/>
                  </a:lnTo>
                  <a:close/>
                  <a:moveTo>
                    <a:pt x="124460" y="3546221"/>
                  </a:moveTo>
                  <a:lnTo>
                    <a:pt x="124460" y="3470021"/>
                  </a:lnTo>
                  <a:lnTo>
                    <a:pt x="124460" y="3546221"/>
                  </a:lnTo>
                  <a:close/>
                  <a:moveTo>
                    <a:pt x="124460" y="3368421"/>
                  </a:moveTo>
                  <a:lnTo>
                    <a:pt x="124460" y="3292221"/>
                  </a:lnTo>
                  <a:lnTo>
                    <a:pt x="124460" y="3368421"/>
                  </a:lnTo>
                  <a:close/>
                  <a:moveTo>
                    <a:pt x="124460" y="3190621"/>
                  </a:moveTo>
                  <a:lnTo>
                    <a:pt x="124460" y="3114421"/>
                  </a:lnTo>
                  <a:lnTo>
                    <a:pt x="124460" y="3190621"/>
                  </a:lnTo>
                  <a:close/>
                  <a:moveTo>
                    <a:pt x="124460" y="3012821"/>
                  </a:moveTo>
                  <a:lnTo>
                    <a:pt x="124460" y="2936621"/>
                  </a:lnTo>
                  <a:lnTo>
                    <a:pt x="124460" y="3012821"/>
                  </a:lnTo>
                  <a:close/>
                  <a:moveTo>
                    <a:pt x="124460" y="2835021"/>
                  </a:moveTo>
                  <a:lnTo>
                    <a:pt x="124460" y="2758821"/>
                  </a:lnTo>
                  <a:lnTo>
                    <a:pt x="124460" y="2835021"/>
                  </a:lnTo>
                  <a:close/>
                  <a:moveTo>
                    <a:pt x="124460" y="2657221"/>
                  </a:moveTo>
                  <a:lnTo>
                    <a:pt x="124460" y="2581021"/>
                  </a:lnTo>
                  <a:lnTo>
                    <a:pt x="124460" y="2657221"/>
                  </a:lnTo>
                  <a:close/>
                  <a:moveTo>
                    <a:pt x="124460" y="2479421"/>
                  </a:moveTo>
                  <a:lnTo>
                    <a:pt x="124460" y="2403221"/>
                  </a:lnTo>
                  <a:lnTo>
                    <a:pt x="124460" y="2479421"/>
                  </a:lnTo>
                  <a:close/>
                  <a:moveTo>
                    <a:pt x="124460" y="2301621"/>
                  </a:moveTo>
                  <a:lnTo>
                    <a:pt x="124460" y="2225421"/>
                  </a:lnTo>
                  <a:lnTo>
                    <a:pt x="124460" y="2301621"/>
                  </a:lnTo>
                  <a:close/>
                  <a:moveTo>
                    <a:pt x="124460" y="2123821"/>
                  </a:moveTo>
                  <a:lnTo>
                    <a:pt x="124460" y="2047621"/>
                  </a:lnTo>
                  <a:lnTo>
                    <a:pt x="124460" y="2123821"/>
                  </a:lnTo>
                  <a:close/>
                  <a:moveTo>
                    <a:pt x="124460" y="1946021"/>
                  </a:moveTo>
                  <a:lnTo>
                    <a:pt x="124460" y="1869821"/>
                  </a:lnTo>
                  <a:lnTo>
                    <a:pt x="124460" y="1946021"/>
                  </a:lnTo>
                  <a:close/>
                  <a:moveTo>
                    <a:pt x="124460" y="1768221"/>
                  </a:moveTo>
                  <a:lnTo>
                    <a:pt x="124460" y="1692021"/>
                  </a:lnTo>
                  <a:lnTo>
                    <a:pt x="124460" y="1768221"/>
                  </a:lnTo>
                  <a:close/>
                  <a:moveTo>
                    <a:pt x="124460" y="1590421"/>
                  </a:moveTo>
                  <a:lnTo>
                    <a:pt x="124460" y="1514221"/>
                  </a:lnTo>
                  <a:lnTo>
                    <a:pt x="124460" y="1590421"/>
                  </a:lnTo>
                  <a:close/>
                  <a:moveTo>
                    <a:pt x="124460" y="1412621"/>
                  </a:moveTo>
                  <a:lnTo>
                    <a:pt x="124460" y="1336421"/>
                  </a:lnTo>
                  <a:lnTo>
                    <a:pt x="124460" y="1412621"/>
                  </a:lnTo>
                  <a:close/>
                  <a:moveTo>
                    <a:pt x="124460" y="1234821"/>
                  </a:moveTo>
                  <a:lnTo>
                    <a:pt x="124460" y="1158621"/>
                  </a:lnTo>
                  <a:lnTo>
                    <a:pt x="124460" y="1234821"/>
                  </a:lnTo>
                  <a:close/>
                  <a:moveTo>
                    <a:pt x="124460" y="1057021"/>
                  </a:moveTo>
                  <a:lnTo>
                    <a:pt x="124460" y="980821"/>
                  </a:lnTo>
                  <a:lnTo>
                    <a:pt x="124460" y="1057021"/>
                  </a:lnTo>
                  <a:close/>
                  <a:moveTo>
                    <a:pt x="124460" y="879221"/>
                  </a:moveTo>
                  <a:lnTo>
                    <a:pt x="124460" y="803021"/>
                  </a:lnTo>
                  <a:lnTo>
                    <a:pt x="124460" y="879221"/>
                  </a:lnTo>
                  <a:close/>
                  <a:moveTo>
                    <a:pt x="99060" y="720598"/>
                  </a:moveTo>
                  <a:cubicBezTo>
                    <a:pt x="99060" y="694436"/>
                    <a:pt x="100457" y="668655"/>
                    <a:pt x="103124" y="643128"/>
                  </a:cubicBezTo>
                  <a:lnTo>
                    <a:pt x="128397" y="645795"/>
                  </a:lnTo>
                  <a:cubicBezTo>
                    <a:pt x="125857" y="670433"/>
                    <a:pt x="124460" y="695325"/>
                    <a:pt x="124460" y="7205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6498787" y="2073125"/>
            <a:ext cx="2493450" cy="3726450"/>
            <a:chOff x="0" y="0"/>
            <a:chExt cx="3324600" cy="49686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-99060" y="0"/>
              <a:ext cx="3352419" cy="5032502"/>
            </a:xfrm>
            <a:custGeom>
              <a:avLst/>
              <a:gdLst/>
              <a:ahLst/>
              <a:cxnLst/>
              <a:rect r="r" b="b" t="t" l="l"/>
              <a:pathLst>
                <a:path h="5032502" w="3352419">
                  <a:moveTo>
                    <a:pt x="121412" y="541401"/>
                  </a:moveTo>
                  <a:cubicBezTo>
                    <a:pt x="127889" y="516255"/>
                    <a:pt x="135636" y="491490"/>
                    <a:pt x="144653" y="467487"/>
                  </a:cubicBezTo>
                  <a:lnTo>
                    <a:pt x="168402" y="476377"/>
                  </a:lnTo>
                  <a:cubicBezTo>
                    <a:pt x="159766" y="499618"/>
                    <a:pt x="152273" y="523367"/>
                    <a:pt x="146050" y="547751"/>
                  </a:cubicBezTo>
                  <a:close/>
                  <a:moveTo>
                    <a:pt x="187706" y="373507"/>
                  </a:moveTo>
                  <a:cubicBezTo>
                    <a:pt x="200152" y="350774"/>
                    <a:pt x="213868" y="328803"/>
                    <a:pt x="228600" y="307594"/>
                  </a:cubicBezTo>
                  <a:lnTo>
                    <a:pt x="249428" y="322199"/>
                  </a:lnTo>
                  <a:cubicBezTo>
                    <a:pt x="235204" y="342646"/>
                    <a:pt x="221996" y="363855"/>
                    <a:pt x="209931" y="385699"/>
                  </a:cubicBezTo>
                  <a:close/>
                  <a:moveTo>
                    <a:pt x="315976" y="239522"/>
                  </a:moveTo>
                  <a:cubicBezTo>
                    <a:pt x="333629" y="220599"/>
                    <a:pt x="352298" y="202692"/>
                    <a:pt x="371856" y="185928"/>
                  </a:cubicBezTo>
                  <a:lnTo>
                    <a:pt x="388493" y="205232"/>
                  </a:lnTo>
                  <a:cubicBezTo>
                    <a:pt x="369570" y="221488"/>
                    <a:pt x="351536" y="238760"/>
                    <a:pt x="334518" y="257048"/>
                  </a:cubicBezTo>
                  <a:close/>
                  <a:moveTo>
                    <a:pt x="432562" y="112141"/>
                  </a:moveTo>
                  <a:cubicBezTo>
                    <a:pt x="454279" y="98298"/>
                    <a:pt x="476885" y="85598"/>
                    <a:pt x="500126" y="74041"/>
                  </a:cubicBezTo>
                  <a:lnTo>
                    <a:pt x="511429" y="96774"/>
                  </a:lnTo>
                  <a:cubicBezTo>
                    <a:pt x="488950" y="107823"/>
                    <a:pt x="467233" y="120142"/>
                    <a:pt x="446278" y="133477"/>
                  </a:cubicBezTo>
                  <a:close/>
                  <a:moveTo>
                    <a:pt x="595757" y="35052"/>
                  </a:moveTo>
                  <a:cubicBezTo>
                    <a:pt x="620141" y="27051"/>
                    <a:pt x="645160" y="20447"/>
                    <a:pt x="670687" y="15113"/>
                  </a:cubicBezTo>
                  <a:lnTo>
                    <a:pt x="675894" y="40005"/>
                  </a:lnTo>
                  <a:cubicBezTo>
                    <a:pt x="651256" y="45085"/>
                    <a:pt x="627126" y="51562"/>
                    <a:pt x="603631" y="59182"/>
                  </a:cubicBezTo>
                  <a:close/>
                  <a:moveTo>
                    <a:pt x="773049" y="1397"/>
                  </a:moveTo>
                  <a:cubicBezTo>
                    <a:pt x="787908" y="508"/>
                    <a:pt x="802767" y="0"/>
                    <a:pt x="817880" y="0"/>
                  </a:cubicBezTo>
                  <a:lnTo>
                    <a:pt x="850138" y="0"/>
                  </a:lnTo>
                  <a:lnTo>
                    <a:pt x="850138" y="25400"/>
                  </a:lnTo>
                  <a:lnTo>
                    <a:pt x="817880" y="25400"/>
                  </a:lnTo>
                  <a:lnTo>
                    <a:pt x="817880" y="12700"/>
                  </a:lnTo>
                  <a:lnTo>
                    <a:pt x="817880" y="25400"/>
                  </a:lnTo>
                  <a:cubicBezTo>
                    <a:pt x="803402" y="25400"/>
                    <a:pt x="788924" y="25908"/>
                    <a:pt x="774573" y="26670"/>
                  </a:cubicBezTo>
                  <a:close/>
                  <a:moveTo>
                    <a:pt x="951738" y="0"/>
                  </a:moveTo>
                  <a:lnTo>
                    <a:pt x="1027938" y="0"/>
                  </a:lnTo>
                  <a:lnTo>
                    <a:pt x="1027938" y="25400"/>
                  </a:lnTo>
                  <a:lnTo>
                    <a:pt x="951738" y="25400"/>
                  </a:lnTo>
                  <a:close/>
                  <a:moveTo>
                    <a:pt x="1129538" y="25400"/>
                  </a:moveTo>
                  <a:lnTo>
                    <a:pt x="1205738" y="25400"/>
                  </a:lnTo>
                  <a:lnTo>
                    <a:pt x="1129538" y="25400"/>
                  </a:lnTo>
                  <a:close/>
                  <a:moveTo>
                    <a:pt x="1307338" y="25400"/>
                  </a:moveTo>
                  <a:lnTo>
                    <a:pt x="1383538" y="25400"/>
                  </a:lnTo>
                  <a:lnTo>
                    <a:pt x="1307338" y="25400"/>
                  </a:lnTo>
                  <a:close/>
                  <a:moveTo>
                    <a:pt x="1485138" y="25400"/>
                  </a:moveTo>
                  <a:lnTo>
                    <a:pt x="1561338" y="25400"/>
                  </a:lnTo>
                  <a:lnTo>
                    <a:pt x="1485138" y="25400"/>
                  </a:lnTo>
                  <a:close/>
                  <a:moveTo>
                    <a:pt x="1662938" y="25400"/>
                  </a:moveTo>
                  <a:lnTo>
                    <a:pt x="1739138" y="25400"/>
                  </a:lnTo>
                  <a:lnTo>
                    <a:pt x="1662938" y="25400"/>
                  </a:lnTo>
                  <a:close/>
                  <a:moveTo>
                    <a:pt x="1840738" y="25400"/>
                  </a:moveTo>
                  <a:lnTo>
                    <a:pt x="1916938" y="25400"/>
                  </a:lnTo>
                  <a:lnTo>
                    <a:pt x="1840738" y="25400"/>
                  </a:lnTo>
                  <a:close/>
                  <a:moveTo>
                    <a:pt x="2018538" y="25400"/>
                  </a:moveTo>
                  <a:lnTo>
                    <a:pt x="2094738" y="25400"/>
                  </a:lnTo>
                  <a:lnTo>
                    <a:pt x="2018538" y="25400"/>
                  </a:lnTo>
                  <a:close/>
                  <a:moveTo>
                    <a:pt x="2196338" y="25400"/>
                  </a:moveTo>
                  <a:lnTo>
                    <a:pt x="2272538" y="25400"/>
                  </a:lnTo>
                  <a:lnTo>
                    <a:pt x="2196338" y="25400"/>
                  </a:lnTo>
                  <a:close/>
                  <a:moveTo>
                    <a:pt x="2374138" y="25400"/>
                  </a:moveTo>
                  <a:lnTo>
                    <a:pt x="2450338" y="25400"/>
                  </a:lnTo>
                  <a:lnTo>
                    <a:pt x="2374138" y="25400"/>
                  </a:lnTo>
                  <a:close/>
                  <a:moveTo>
                    <a:pt x="2551938" y="25400"/>
                  </a:moveTo>
                  <a:lnTo>
                    <a:pt x="2628138" y="25400"/>
                  </a:lnTo>
                  <a:lnTo>
                    <a:pt x="2551938" y="25400"/>
                  </a:lnTo>
                  <a:close/>
                  <a:moveTo>
                    <a:pt x="2730373" y="25908"/>
                  </a:moveTo>
                  <a:cubicBezTo>
                    <a:pt x="2756535" y="26797"/>
                    <a:pt x="2782189" y="29083"/>
                    <a:pt x="2807589" y="32766"/>
                  </a:cubicBezTo>
                  <a:lnTo>
                    <a:pt x="2804033" y="57912"/>
                  </a:lnTo>
                  <a:cubicBezTo>
                    <a:pt x="2779649" y="54356"/>
                    <a:pt x="2754757" y="52197"/>
                    <a:pt x="2729611" y="51308"/>
                  </a:cubicBezTo>
                  <a:close/>
                  <a:moveTo>
                    <a:pt x="2907665" y="80137"/>
                  </a:moveTo>
                  <a:cubicBezTo>
                    <a:pt x="2932557" y="87503"/>
                    <a:pt x="2956941" y="96139"/>
                    <a:pt x="2980690" y="106172"/>
                  </a:cubicBezTo>
                  <a:lnTo>
                    <a:pt x="2970911" y="129667"/>
                  </a:lnTo>
                  <a:cubicBezTo>
                    <a:pt x="2948051" y="120142"/>
                    <a:pt x="2924556" y="111760"/>
                    <a:pt x="2900553" y="104648"/>
                  </a:cubicBezTo>
                  <a:close/>
                  <a:moveTo>
                    <a:pt x="3065780" y="177292"/>
                  </a:moveTo>
                  <a:cubicBezTo>
                    <a:pt x="3088005" y="190627"/>
                    <a:pt x="3109468" y="205105"/>
                    <a:pt x="3130042" y="220726"/>
                  </a:cubicBezTo>
                  <a:lnTo>
                    <a:pt x="3114675" y="240919"/>
                  </a:lnTo>
                  <a:cubicBezTo>
                    <a:pt x="3094863" y="225933"/>
                    <a:pt x="3074162" y="211836"/>
                    <a:pt x="3052699" y="199009"/>
                  </a:cubicBezTo>
                  <a:close/>
                  <a:moveTo>
                    <a:pt x="3194558" y="310515"/>
                  </a:moveTo>
                  <a:cubicBezTo>
                    <a:pt x="3212719" y="328930"/>
                    <a:pt x="3229864" y="348234"/>
                    <a:pt x="3245993" y="368427"/>
                  </a:cubicBezTo>
                  <a:lnTo>
                    <a:pt x="3226181" y="384302"/>
                  </a:lnTo>
                  <a:cubicBezTo>
                    <a:pt x="3210687" y="364744"/>
                    <a:pt x="3194050" y="346075"/>
                    <a:pt x="3176524" y="328422"/>
                  </a:cubicBezTo>
                  <a:close/>
                  <a:moveTo>
                    <a:pt x="3286379" y="471678"/>
                  </a:moveTo>
                  <a:cubicBezTo>
                    <a:pt x="3299333" y="493903"/>
                    <a:pt x="3311271" y="516890"/>
                    <a:pt x="3321812" y="540639"/>
                  </a:cubicBezTo>
                  <a:lnTo>
                    <a:pt x="3298571" y="551053"/>
                  </a:lnTo>
                  <a:cubicBezTo>
                    <a:pt x="3288284" y="528193"/>
                    <a:pt x="3276854" y="505968"/>
                    <a:pt x="3264408" y="484505"/>
                  </a:cubicBezTo>
                  <a:close/>
                  <a:moveTo>
                    <a:pt x="3335274" y="650494"/>
                  </a:moveTo>
                  <a:cubicBezTo>
                    <a:pt x="3342259" y="675132"/>
                    <a:pt x="3347974" y="700405"/>
                    <a:pt x="3352419" y="726059"/>
                  </a:cubicBezTo>
                  <a:lnTo>
                    <a:pt x="3327400" y="730377"/>
                  </a:lnTo>
                  <a:cubicBezTo>
                    <a:pt x="3323209" y="705612"/>
                    <a:pt x="3317621" y="681228"/>
                    <a:pt x="3310890" y="657479"/>
                  </a:cubicBezTo>
                  <a:close/>
                  <a:moveTo>
                    <a:pt x="3338068" y="835914"/>
                  </a:moveTo>
                  <a:cubicBezTo>
                    <a:pt x="3338195" y="842391"/>
                    <a:pt x="3338322" y="848868"/>
                    <a:pt x="3338322" y="855472"/>
                  </a:cubicBezTo>
                  <a:lnTo>
                    <a:pt x="3325622" y="855472"/>
                  </a:lnTo>
                  <a:lnTo>
                    <a:pt x="3338322" y="855472"/>
                  </a:lnTo>
                  <a:lnTo>
                    <a:pt x="3338322" y="912622"/>
                  </a:lnTo>
                  <a:lnTo>
                    <a:pt x="3312922" y="912622"/>
                  </a:lnTo>
                  <a:lnTo>
                    <a:pt x="3312922" y="855472"/>
                  </a:lnTo>
                  <a:cubicBezTo>
                    <a:pt x="3312922" y="849122"/>
                    <a:pt x="3312795" y="842899"/>
                    <a:pt x="3312668" y="836676"/>
                  </a:cubicBezTo>
                  <a:close/>
                  <a:moveTo>
                    <a:pt x="3312922" y="1014984"/>
                  </a:moveTo>
                  <a:lnTo>
                    <a:pt x="3312922" y="1091184"/>
                  </a:lnTo>
                  <a:lnTo>
                    <a:pt x="3287522" y="1091184"/>
                  </a:lnTo>
                  <a:lnTo>
                    <a:pt x="3287522" y="1014984"/>
                  </a:lnTo>
                  <a:close/>
                  <a:moveTo>
                    <a:pt x="3287522" y="1192784"/>
                  </a:moveTo>
                  <a:lnTo>
                    <a:pt x="3287522" y="1268984"/>
                  </a:lnTo>
                  <a:lnTo>
                    <a:pt x="3262122" y="1268984"/>
                  </a:lnTo>
                  <a:lnTo>
                    <a:pt x="3262122" y="1192784"/>
                  </a:lnTo>
                  <a:close/>
                  <a:moveTo>
                    <a:pt x="3262122" y="1370584"/>
                  </a:moveTo>
                  <a:lnTo>
                    <a:pt x="3262122" y="1446784"/>
                  </a:lnTo>
                  <a:lnTo>
                    <a:pt x="3236722" y="1446784"/>
                  </a:lnTo>
                  <a:lnTo>
                    <a:pt x="3236722" y="1370584"/>
                  </a:lnTo>
                  <a:close/>
                  <a:moveTo>
                    <a:pt x="3236722" y="1548384"/>
                  </a:moveTo>
                  <a:lnTo>
                    <a:pt x="3236722" y="1624584"/>
                  </a:lnTo>
                  <a:lnTo>
                    <a:pt x="3211322" y="1624584"/>
                  </a:lnTo>
                  <a:lnTo>
                    <a:pt x="3211322" y="1548384"/>
                  </a:lnTo>
                  <a:close/>
                  <a:moveTo>
                    <a:pt x="3211322" y="1726184"/>
                  </a:moveTo>
                  <a:lnTo>
                    <a:pt x="3211322" y="1802384"/>
                  </a:lnTo>
                  <a:lnTo>
                    <a:pt x="3185922" y="1802384"/>
                  </a:lnTo>
                  <a:lnTo>
                    <a:pt x="3185922" y="1726184"/>
                  </a:lnTo>
                  <a:close/>
                  <a:moveTo>
                    <a:pt x="3185922" y="1903984"/>
                  </a:moveTo>
                  <a:lnTo>
                    <a:pt x="3185922" y="1980184"/>
                  </a:lnTo>
                  <a:lnTo>
                    <a:pt x="3160522" y="1980184"/>
                  </a:lnTo>
                  <a:lnTo>
                    <a:pt x="3160522" y="1903984"/>
                  </a:lnTo>
                  <a:close/>
                  <a:moveTo>
                    <a:pt x="3160522" y="2081784"/>
                  </a:moveTo>
                  <a:lnTo>
                    <a:pt x="3160522" y="2157984"/>
                  </a:lnTo>
                  <a:lnTo>
                    <a:pt x="3135122" y="2157984"/>
                  </a:lnTo>
                  <a:lnTo>
                    <a:pt x="3135122" y="2081784"/>
                  </a:lnTo>
                  <a:close/>
                  <a:moveTo>
                    <a:pt x="3135122" y="2259584"/>
                  </a:moveTo>
                  <a:lnTo>
                    <a:pt x="3135122" y="2335784"/>
                  </a:lnTo>
                  <a:lnTo>
                    <a:pt x="3109722" y="2335784"/>
                  </a:lnTo>
                  <a:lnTo>
                    <a:pt x="3109722" y="2259584"/>
                  </a:lnTo>
                  <a:close/>
                  <a:moveTo>
                    <a:pt x="3109722" y="2437384"/>
                  </a:moveTo>
                  <a:lnTo>
                    <a:pt x="3109722" y="2513584"/>
                  </a:lnTo>
                  <a:lnTo>
                    <a:pt x="3084322" y="2513584"/>
                  </a:lnTo>
                  <a:lnTo>
                    <a:pt x="3084322" y="2437384"/>
                  </a:lnTo>
                  <a:close/>
                  <a:moveTo>
                    <a:pt x="3084322" y="2615184"/>
                  </a:moveTo>
                  <a:lnTo>
                    <a:pt x="3084322" y="2691384"/>
                  </a:lnTo>
                  <a:lnTo>
                    <a:pt x="3058922" y="2691384"/>
                  </a:lnTo>
                  <a:lnTo>
                    <a:pt x="3058922" y="2615184"/>
                  </a:lnTo>
                  <a:close/>
                  <a:moveTo>
                    <a:pt x="3058922" y="2792984"/>
                  </a:moveTo>
                  <a:lnTo>
                    <a:pt x="3058922" y="2869184"/>
                  </a:lnTo>
                  <a:lnTo>
                    <a:pt x="3033522" y="2869184"/>
                  </a:lnTo>
                  <a:lnTo>
                    <a:pt x="3033522" y="2792984"/>
                  </a:lnTo>
                  <a:close/>
                  <a:moveTo>
                    <a:pt x="3033522" y="2970784"/>
                  </a:moveTo>
                  <a:lnTo>
                    <a:pt x="3033522" y="3046984"/>
                  </a:lnTo>
                  <a:lnTo>
                    <a:pt x="3008122" y="3046984"/>
                  </a:lnTo>
                  <a:lnTo>
                    <a:pt x="3008122" y="2970784"/>
                  </a:lnTo>
                  <a:close/>
                  <a:moveTo>
                    <a:pt x="3008122" y="3148584"/>
                  </a:moveTo>
                  <a:lnTo>
                    <a:pt x="3008122" y="3224784"/>
                  </a:lnTo>
                  <a:lnTo>
                    <a:pt x="2982722" y="3224784"/>
                  </a:lnTo>
                  <a:lnTo>
                    <a:pt x="2982722" y="3148584"/>
                  </a:lnTo>
                  <a:close/>
                  <a:moveTo>
                    <a:pt x="2982722" y="3326384"/>
                  </a:moveTo>
                  <a:lnTo>
                    <a:pt x="2982722" y="3402584"/>
                  </a:lnTo>
                  <a:lnTo>
                    <a:pt x="2957322" y="3402584"/>
                  </a:lnTo>
                  <a:lnTo>
                    <a:pt x="2957322" y="3326384"/>
                  </a:lnTo>
                  <a:close/>
                  <a:moveTo>
                    <a:pt x="2957322" y="3504184"/>
                  </a:moveTo>
                  <a:lnTo>
                    <a:pt x="2957322" y="3580384"/>
                  </a:lnTo>
                  <a:lnTo>
                    <a:pt x="2931922" y="3580384"/>
                  </a:lnTo>
                  <a:lnTo>
                    <a:pt x="2931922" y="3504184"/>
                  </a:lnTo>
                  <a:close/>
                  <a:moveTo>
                    <a:pt x="2931922" y="3681984"/>
                  </a:moveTo>
                  <a:lnTo>
                    <a:pt x="2931922" y="3758184"/>
                  </a:lnTo>
                  <a:lnTo>
                    <a:pt x="2906522" y="3758184"/>
                  </a:lnTo>
                  <a:lnTo>
                    <a:pt x="2906522" y="3681984"/>
                  </a:lnTo>
                  <a:close/>
                  <a:moveTo>
                    <a:pt x="2906522" y="3859784"/>
                  </a:moveTo>
                  <a:lnTo>
                    <a:pt x="2906522" y="3935984"/>
                  </a:lnTo>
                  <a:lnTo>
                    <a:pt x="2881122" y="3935984"/>
                  </a:lnTo>
                  <a:lnTo>
                    <a:pt x="2881122" y="3859784"/>
                  </a:lnTo>
                  <a:close/>
                  <a:moveTo>
                    <a:pt x="2881122" y="4037584"/>
                  </a:moveTo>
                  <a:lnTo>
                    <a:pt x="2881122" y="4113784"/>
                  </a:lnTo>
                  <a:lnTo>
                    <a:pt x="2855722" y="4113784"/>
                  </a:lnTo>
                  <a:lnTo>
                    <a:pt x="2855722" y="4037584"/>
                  </a:lnTo>
                  <a:close/>
                  <a:moveTo>
                    <a:pt x="2855722" y="4215384"/>
                  </a:moveTo>
                  <a:lnTo>
                    <a:pt x="2855722" y="4291584"/>
                  </a:lnTo>
                  <a:lnTo>
                    <a:pt x="2830322" y="4291584"/>
                  </a:lnTo>
                  <a:lnTo>
                    <a:pt x="2830322" y="4215384"/>
                  </a:lnTo>
                  <a:close/>
                  <a:moveTo>
                    <a:pt x="2830195" y="4393438"/>
                  </a:moveTo>
                  <a:cubicBezTo>
                    <a:pt x="2829814" y="4419600"/>
                    <a:pt x="2828163" y="4445381"/>
                    <a:pt x="2825115" y="4470781"/>
                  </a:cubicBezTo>
                  <a:lnTo>
                    <a:pt x="2799842" y="4467733"/>
                  </a:lnTo>
                  <a:cubicBezTo>
                    <a:pt x="2802763" y="4443222"/>
                    <a:pt x="2804414" y="4418330"/>
                    <a:pt x="2804795" y="4393057"/>
                  </a:cubicBezTo>
                  <a:close/>
                  <a:moveTo>
                    <a:pt x="2780030" y="4571873"/>
                  </a:moveTo>
                  <a:cubicBezTo>
                    <a:pt x="2773299" y="4597019"/>
                    <a:pt x="2765171" y="4621530"/>
                    <a:pt x="2755773" y="4645533"/>
                  </a:cubicBezTo>
                  <a:lnTo>
                    <a:pt x="2732151" y="4636262"/>
                  </a:lnTo>
                  <a:cubicBezTo>
                    <a:pt x="2741168" y="4613148"/>
                    <a:pt x="2748915" y="4589526"/>
                    <a:pt x="2755519" y="4565269"/>
                  </a:cubicBezTo>
                  <a:close/>
                  <a:moveTo>
                    <a:pt x="2686939" y="4732147"/>
                  </a:moveTo>
                  <a:cubicBezTo>
                    <a:pt x="2674112" y="4754753"/>
                    <a:pt x="2660142" y="4776470"/>
                    <a:pt x="2645156" y="4797425"/>
                  </a:cubicBezTo>
                  <a:lnTo>
                    <a:pt x="2624582" y="4782566"/>
                  </a:lnTo>
                  <a:cubicBezTo>
                    <a:pt x="2639060" y="4762373"/>
                    <a:pt x="2652522" y="4741291"/>
                    <a:pt x="2664968" y="4719574"/>
                  </a:cubicBezTo>
                  <a:close/>
                  <a:moveTo>
                    <a:pt x="2557018" y="4864227"/>
                  </a:moveTo>
                  <a:cubicBezTo>
                    <a:pt x="2539111" y="4882896"/>
                    <a:pt x="2520188" y="4900549"/>
                    <a:pt x="2500376" y="4917186"/>
                  </a:cubicBezTo>
                  <a:lnTo>
                    <a:pt x="2484120" y="4897755"/>
                  </a:lnTo>
                  <a:cubicBezTo>
                    <a:pt x="2503297" y="4881753"/>
                    <a:pt x="2521458" y="4864735"/>
                    <a:pt x="2538730" y="4846701"/>
                  </a:cubicBezTo>
                  <a:close/>
                  <a:moveTo>
                    <a:pt x="2398395" y="4960112"/>
                  </a:moveTo>
                  <a:cubicBezTo>
                    <a:pt x="2376424" y="4973701"/>
                    <a:pt x="2353818" y="4986147"/>
                    <a:pt x="2330323" y="4997323"/>
                  </a:cubicBezTo>
                  <a:lnTo>
                    <a:pt x="2319401" y="4974463"/>
                  </a:lnTo>
                  <a:cubicBezTo>
                    <a:pt x="2342007" y="4963668"/>
                    <a:pt x="2363851" y="4951730"/>
                    <a:pt x="2385060" y="4938649"/>
                  </a:cubicBezTo>
                  <a:close/>
                  <a:moveTo>
                    <a:pt x="2220722" y="5013579"/>
                  </a:moveTo>
                  <a:cubicBezTo>
                    <a:pt x="2196211" y="5021199"/>
                    <a:pt x="2171065" y="5027549"/>
                    <a:pt x="2145538" y="5032502"/>
                  </a:cubicBezTo>
                  <a:lnTo>
                    <a:pt x="2140712" y="5007610"/>
                  </a:lnTo>
                  <a:cubicBezTo>
                    <a:pt x="2165350" y="5002784"/>
                    <a:pt x="2189607" y="4996688"/>
                    <a:pt x="2213229" y="4989449"/>
                  </a:cubicBezTo>
                  <a:close/>
                  <a:moveTo>
                    <a:pt x="2035556" y="5020691"/>
                  </a:moveTo>
                  <a:cubicBezTo>
                    <a:pt x="2023872" y="5021199"/>
                    <a:pt x="2012188" y="5021580"/>
                    <a:pt x="2000504" y="5021580"/>
                  </a:cubicBezTo>
                  <a:lnTo>
                    <a:pt x="2000504" y="5008880"/>
                  </a:lnTo>
                  <a:lnTo>
                    <a:pt x="2000504" y="5021580"/>
                  </a:lnTo>
                  <a:lnTo>
                    <a:pt x="1958594" y="5021580"/>
                  </a:lnTo>
                  <a:lnTo>
                    <a:pt x="1958594" y="4996180"/>
                  </a:lnTo>
                  <a:lnTo>
                    <a:pt x="2000504" y="4996180"/>
                  </a:lnTo>
                  <a:cubicBezTo>
                    <a:pt x="2011807" y="4996180"/>
                    <a:pt x="2023110" y="4995926"/>
                    <a:pt x="2034413" y="4995418"/>
                  </a:cubicBezTo>
                  <a:close/>
                  <a:moveTo>
                    <a:pt x="1855851" y="4996307"/>
                  </a:moveTo>
                  <a:lnTo>
                    <a:pt x="1779651" y="4996307"/>
                  </a:lnTo>
                  <a:lnTo>
                    <a:pt x="1779651" y="4970907"/>
                  </a:lnTo>
                  <a:lnTo>
                    <a:pt x="1855851" y="4970907"/>
                  </a:lnTo>
                  <a:close/>
                  <a:moveTo>
                    <a:pt x="1678051" y="4970907"/>
                  </a:moveTo>
                  <a:lnTo>
                    <a:pt x="1601851" y="4970907"/>
                  </a:lnTo>
                  <a:lnTo>
                    <a:pt x="1601851" y="4945507"/>
                  </a:lnTo>
                  <a:lnTo>
                    <a:pt x="1678051" y="4945507"/>
                  </a:lnTo>
                  <a:close/>
                  <a:moveTo>
                    <a:pt x="1500251" y="4945507"/>
                  </a:moveTo>
                  <a:lnTo>
                    <a:pt x="1424051" y="4945507"/>
                  </a:lnTo>
                  <a:lnTo>
                    <a:pt x="1424051" y="4920107"/>
                  </a:lnTo>
                  <a:lnTo>
                    <a:pt x="1500251" y="4920107"/>
                  </a:lnTo>
                  <a:close/>
                  <a:moveTo>
                    <a:pt x="1322451" y="4920107"/>
                  </a:moveTo>
                  <a:lnTo>
                    <a:pt x="1246251" y="4920107"/>
                  </a:lnTo>
                  <a:lnTo>
                    <a:pt x="1246251" y="4894707"/>
                  </a:lnTo>
                  <a:lnTo>
                    <a:pt x="1322451" y="4894707"/>
                  </a:lnTo>
                  <a:close/>
                  <a:moveTo>
                    <a:pt x="1144651" y="4894707"/>
                  </a:moveTo>
                  <a:lnTo>
                    <a:pt x="1068451" y="4894707"/>
                  </a:lnTo>
                  <a:lnTo>
                    <a:pt x="1068451" y="4869307"/>
                  </a:lnTo>
                  <a:lnTo>
                    <a:pt x="1144651" y="4869307"/>
                  </a:lnTo>
                  <a:close/>
                  <a:moveTo>
                    <a:pt x="966851" y="4869307"/>
                  </a:moveTo>
                  <a:lnTo>
                    <a:pt x="890651" y="4869307"/>
                  </a:lnTo>
                  <a:lnTo>
                    <a:pt x="890651" y="4843907"/>
                  </a:lnTo>
                  <a:lnTo>
                    <a:pt x="966851" y="4843907"/>
                  </a:lnTo>
                  <a:close/>
                  <a:moveTo>
                    <a:pt x="789051" y="4843907"/>
                  </a:moveTo>
                  <a:lnTo>
                    <a:pt x="712851" y="4843907"/>
                  </a:lnTo>
                  <a:lnTo>
                    <a:pt x="712851" y="4818507"/>
                  </a:lnTo>
                  <a:lnTo>
                    <a:pt x="789051" y="4818507"/>
                  </a:lnTo>
                  <a:close/>
                  <a:moveTo>
                    <a:pt x="611251" y="4818507"/>
                  </a:moveTo>
                  <a:lnTo>
                    <a:pt x="535051" y="4818507"/>
                  </a:lnTo>
                  <a:lnTo>
                    <a:pt x="535051" y="4793107"/>
                  </a:lnTo>
                  <a:lnTo>
                    <a:pt x="611251" y="4793107"/>
                  </a:lnTo>
                  <a:close/>
                  <a:moveTo>
                    <a:pt x="433451" y="4793107"/>
                  </a:moveTo>
                  <a:lnTo>
                    <a:pt x="357251" y="4793107"/>
                  </a:lnTo>
                  <a:lnTo>
                    <a:pt x="357251" y="4767707"/>
                  </a:lnTo>
                  <a:lnTo>
                    <a:pt x="433451" y="4767707"/>
                  </a:lnTo>
                  <a:close/>
                  <a:moveTo>
                    <a:pt x="255651" y="4767707"/>
                  </a:moveTo>
                  <a:lnTo>
                    <a:pt x="179451" y="4767707"/>
                  </a:lnTo>
                  <a:lnTo>
                    <a:pt x="179451" y="4742307"/>
                  </a:lnTo>
                  <a:lnTo>
                    <a:pt x="255651" y="4742307"/>
                  </a:lnTo>
                  <a:close/>
                  <a:moveTo>
                    <a:pt x="77089" y="4741418"/>
                  </a:moveTo>
                  <a:cubicBezTo>
                    <a:pt x="51054" y="4740148"/>
                    <a:pt x="25273" y="4737481"/>
                    <a:pt x="0" y="4733544"/>
                  </a:cubicBezTo>
                  <a:lnTo>
                    <a:pt x="3937" y="4708398"/>
                  </a:lnTo>
                  <a:cubicBezTo>
                    <a:pt x="28321" y="4712208"/>
                    <a:pt x="53086" y="4714748"/>
                    <a:pt x="78359" y="4716018"/>
                  </a:cubicBezTo>
                  <a:close/>
                  <a:moveTo>
                    <a:pt x="605028" y="4936490"/>
                  </a:moveTo>
                  <a:cubicBezTo>
                    <a:pt x="580136" y="4928743"/>
                    <a:pt x="555879" y="4919726"/>
                    <a:pt x="532257" y="4909439"/>
                  </a:cubicBezTo>
                  <a:lnTo>
                    <a:pt x="542417" y="4886198"/>
                  </a:lnTo>
                  <a:cubicBezTo>
                    <a:pt x="565150" y="4896104"/>
                    <a:pt x="588645" y="4904740"/>
                    <a:pt x="612521" y="4912233"/>
                  </a:cubicBezTo>
                  <a:close/>
                  <a:moveTo>
                    <a:pt x="440690" y="4861560"/>
                  </a:moveTo>
                  <a:cubicBezTo>
                    <a:pt x="418719" y="4847971"/>
                    <a:pt x="397383" y="4833112"/>
                    <a:pt x="377063" y="4817237"/>
                  </a:cubicBezTo>
                  <a:lnTo>
                    <a:pt x="392684" y="4797171"/>
                  </a:lnTo>
                  <a:cubicBezTo>
                    <a:pt x="412369" y="4812538"/>
                    <a:pt x="432816" y="4826762"/>
                    <a:pt x="454025" y="4839843"/>
                  </a:cubicBezTo>
                  <a:close/>
                  <a:moveTo>
                    <a:pt x="313690" y="4726432"/>
                  </a:moveTo>
                  <a:cubicBezTo>
                    <a:pt x="295783" y="4707763"/>
                    <a:pt x="278892" y="4688205"/>
                    <a:pt x="263017" y="4667758"/>
                  </a:cubicBezTo>
                  <a:lnTo>
                    <a:pt x="283083" y="4652264"/>
                  </a:lnTo>
                  <a:cubicBezTo>
                    <a:pt x="298323" y="4671949"/>
                    <a:pt x="314706" y="4690872"/>
                    <a:pt x="331978" y="4708906"/>
                  </a:cubicBezTo>
                  <a:close/>
                  <a:moveTo>
                    <a:pt x="224028" y="4564253"/>
                  </a:moveTo>
                  <a:cubicBezTo>
                    <a:pt x="211328" y="4541774"/>
                    <a:pt x="199771" y="4518660"/>
                    <a:pt x="189484" y="4494784"/>
                  </a:cubicBezTo>
                  <a:lnTo>
                    <a:pt x="212852" y="4484751"/>
                  </a:lnTo>
                  <a:cubicBezTo>
                    <a:pt x="222758" y="4507738"/>
                    <a:pt x="233934" y="4530090"/>
                    <a:pt x="246126" y="4551680"/>
                  </a:cubicBezTo>
                  <a:close/>
                  <a:moveTo>
                    <a:pt x="177546" y="4384802"/>
                  </a:moveTo>
                  <a:cubicBezTo>
                    <a:pt x="170815" y="4360037"/>
                    <a:pt x="165481" y="4334764"/>
                    <a:pt x="161417" y="4308983"/>
                  </a:cubicBezTo>
                  <a:lnTo>
                    <a:pt x="186563" y="4305046"/>
                  </a:lnTo>
                  <a:cubicBezTo>
                    <a:pt x="190500" y="4329938"/>
                    <a:pt x="195707" y="4354322"/>
                    <a:pt x="202057" y="4378198"/>
                  </a:cubicBezTo>
                  <a:close/>
                  <a:moveTo>
                    <a:pt x="99187" y="4257675"/>
                  </a:moveTo>
                  <a:cubicBezTo>
                    <a:pt x="99187" y="4254500"/>
                    <a:pt x="99060" y="4251198"/>
                    <a:pt x="99060" y="4248023"/>
                  </a:cubicBezTo>
                  <a:lnTo>
                    <a:pt x="111760" y="4248023"/>
                  </a:lnTo>
                  <a:lnTo>
                    <a:pt x="99060" y="4248023"/>
                  </a:lnTo>
                  <a:lnTo>
                    <a:pt x="99060" y="4181221"/>
                  </a:lnTo>
                  <a:lnTo>
                    <a:pt x="124460" y="4181221"/>
                  </a:lnTo>
                  <a:lnTo>
                    <a:pt x="124460" y="4248023"/>
                  </a:lnTo>
                  <a:cubicBezTo>
                    <a:pt x="124460" y="4251198"/>
                    <a:pt x="124460" y="4254246"/>
                    <a:pt x="124460" y="4257421"/>
                  </a:cubicBezTo>
                  <a:close/>
                  <a:moveTo>
                    <a:pt x="99060" y="4079621"/>
                  </a:moveTo>
                  <a:lnTo>
                    <a:pt x="99060" y="4003421"/>
                  </a:lnTo>
                  <a:lnTo>
                    <a:pt x="124460" y="4003421"/>
                  </a:lnTo>
                  <a:lnTo>
                    <a:pt x="124460" y="4079621"/>
                  </a:lnTo>
                  <a:close/>
                  <a:moveTo>
                    <a:pt x="124460" y="3901821"/>
                  </a:moveTo>
                  <a:lnTo>
                    <a:pt x="124460" y="3825621"/>
                  </a:lnTo>
                  <a:lnTo>
                    <a:pt x="124460" y="3901821"/>
                  </a:lnTo>
                  <a:close/>
                  <a:moveTo>
                    <a:pt x="124460" y="3724021"/>
                  </a:moveTo>
                  <a:lnTo>
                    <a:pt x="124460" y="3647821"/>
                  </a:lnTo>
                  <a:lnTo>
                    <a:pt x="124460" y="3724021"/>
                  </a:lnTo>
                  <a:close/>
                  <a:moveTo>
                    <a:pt x="124460" y="3546221"/>
                  </a:moveTo>
                  <a:lnTo>
                    <a:pt x="124460" y="3470021"/>
                  </a:lnTo>
                  <a:lnTo>
                    <a:pt x="124460" y="3546221"/>
                  </a:lnTo>
                  <a:close/>
                  <a:moveTo>
                    <a:pt x="124460" y="3368421"/>
                  </a:moveTo>
                  <a:lnTo>
                    <a:pt x="124460" y="3292221"/>
                  </a:lnTo>
                  <a:lnTo>
                    <a:pt x="124460" y="3368421"/>
                  </a:lnTo>
                  <a:close/>
                  <a:moveTo>
                    <a:pt x="124460" y="3190621"/>
                  </a:moveTo>
                  <a:lnTo>
                    <a:pt x="124460" y="3114421"/>
                  </a:lnTo>
                  <a:lnTo>
                    <a:pt x="124460" y="3190621"/>
                  </a:lnTo>
                  <a:close/>
                  <a:moveTo>
                    <a:pt x="124460" y="3012821"/>
                  </a:moveTo>
                  <a:lnTo>
                    <a:pt x="124460" y="2936621"/>
                  </a:lnTo>
                  <a:lnTo>
                    <a:pt x="124460" y="3012821"/>
                  </a:lnTo>
                  <a:close/>
                  <a:moveTo>
                    <a:pt x="124460" y="2835021"/>
                  </a:moveTo>
                  <a:lnTo>
                    <a:pt x="124460" y="2758821"/>
                  </a:lnTo>
                  <a:lnTo>
                    <a:pt x="124460" y="2835021"/>
                  </a:lnTo>
                  <a:close/>
                  <a:moveTo>
                    <a:pt x="124460" y="2657221"/>
                  </a:moveTo>
                  <a:lnTo>
                    <a:pt x="124460" y="2581021"/>
                  </a:lnTo>
                  <a:lnTo>
                    <a:pt x="124460" y="2657221"/>
                  </a:lnTo>
                  <a:close/>
                  <a:moveTo>
                    <a:pt x="124460" y="2479421"/>
                  </a:moveTo>
                  <a:lnTo>
                    <a:pt x="124460" y="2403221"/>
                  </a:lnTo>
                  <a:lnTo>
                    <a:pt x="124460" y="2479421"/>
                  </a:lnTo>
                  <a:close/>
                  <a:moveTo>
                    <a:pt x="124460" y="2301621"/>
                  </a:moveTo>
                  <a:lnTo>
                    <a:pt x="124460" y="2225421"/>
                  </a:lnTo>
                  <a:lnTo>
                    <a:pt x="124460" y="2301621"/>
                  </a:lnTo>
                  <a:close/>
                  <a:moveTo>
                    <a:pt x="124460" y="2123821"/>
                  </a:moveTo>
                  <a:lnTo>
                    <a:pt x="124460" y="2047621"/>
                  </a:lnTo>
                  <a:lnTo>
                    <a:pt x="124460" y="2123821"/>
                  </a:lnTo>
                  <a:close/>
                  <a:moveTo>
                    <a:pt x="124460" y="1946021"/>
                  </a:moveTo>
                  <a:lnTo>
                    <a:pt x="124460" y="1869821"/>
                  </a:lnTo>
                  <a:lnTo>
                    <a:pt x="124460" y="1946021"/>
                  </a:lnTo>
                  <a:close/>
                  <a:moveTo>
                    <a:pt x="124460" y="1768221"/>
                  </a:moveTo>
                  <a:lnTo>
                    <a:pt x="124460" y="1692021"/>
                  </a:lnTo>
                  <a:lnTo>
                    <a:pt x="124460" y="1768221"/>
                  </a:lnTo>
                  <a:close/>
                  <a:moveTo>
                    <a:pt x="124460" y="1590421"/>
                  </a:moveTo>
                  <a:lnTo>
                    <a:pt x="124460" y="1514221"/>
                  </a:lnTo>
                  <a:lnTo>
                    <a:pt x="124460" y="1590421"/>
                  </a:lnTo>
                  <a:close/>
                  <a:moveTo>
                    <a:pt x="124460" y="1412621"/>
                  </a:moveTo>
                  <a:lnTo>
                    <a:pt x="124460" y="1336421"/>
                  </a:lnTo>
                  <a:lnTo>
                    <a:pt x="124460" y="1412621"/>
                  </a:lnTo>
                  <a:close/>
                  <a:moveTo>
                    <a:pt x="124460" y="1234821"/>
                  </a:moveTo>
                  <a:lnTo>
                    <a:pt x="124460" y="1158621"/>
                  </a:lnTo>
                  <a:lnTo>
                    <a:pt x="124460" y="1234821"/>
                  </a:lnTo>
                  <a:close/>
                  <a:moveTo>
                    <a:pt x="124460" y="1057021"/>
                  </a:moveTo>
                  <a:lnTo>
                    <a:pt x="124460" y="980821"/>
                  </a:lnTo>
                  <a:lnTo>
                    <a:pt x="124460" y="1057021"/>
                  </a:lnTo>
                  <a:close/>
                  <a:moveTo>
                    <a:pt x="124460" y="879221"/>
                  </a:moveTo>
                  <a:lnTo>
                    <a:pt x="124460" y="803021"/>
                  </a:lnTo>
                  <a:lnTo>
                    <a:pt x="124460" y="879221"/>
                  </a:lnTo>
                  <a:close/>
                  <a:moveTo>
                    <a:pt x="99060" y="720598"/>
                  </a:moveTo>
                  <a:cubicBezTo>
                    <a:pt x="99060" y="694436"/>
                    <a:pt x="100457" y="668655"/>
                    <a:pt x="103124" y="643128"/>
                  </a:cubicBezTo>
                  <a:lnTo>
                    <a:pt x="128397" y="645795"/>
                  </a:lnTo>
                  <a:cubicBezTo>
                    <a:pt x="125857" y="670433"/>
                    <a:pt x="124460" y="695325"/>
                    <a:pt x="124460" y="7205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14400" y="1257300"/>
            <a:ext cx="1417320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is different about the Velocity Selling System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305268" y="2082650"/>
            <a:ext cx="2474400" cy="3707400"/>
            <a:chOff x="0" y="0"/>
            <a:chExt cx="3299200" cy="4943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Territory &amp; Funnel Management 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Using my tools and sales plays to land, expand, and grow.</a:t>
              </a:r>
            </a:p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b="true" sz="1399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Velocity Prospecting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b="true" sz="1399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Account Strategy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14400" y="2082650"/>
            <a:ext cx="2474400" cy="3707400"/>
            <a:chOff x="0" y="0"/>
            <a:chExt cx="3299200" cy="49432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Sales Conversation Framework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How to have effective dialogue with a customer.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b="true" sz="1399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Velocity Dialogue</a:t>
              </a:r>
            </a:p>
            <a:p>
              <a:pPr algn="l" marL="415109" indent="-207554" lvl="1">
                <a:lnSpc>
                  <a:spcPts val="19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899180" y="2082650"/>
            <a:ext cx="2474400" cy="3707400"/>
            <a:chOff x="0" y="0"/>
            <a:chExt cx="3299200" cy="49432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Automated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Sales 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Stages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Opportunities move through the lifecycle automatically.</a:t>
              </a:r>
            </a:p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Science and Magic</a:t>
              </a:r>
            </a:p>
            <a:p>
              <a:pPr algn="l" marL="415109" indent="-207554" lvl="1">
                <a:lnSpc>
                  <a:spcPts val="192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3711356" y="2082650"/>
            <a:ext cx="2474400" cy="3707400"/>
            <a:chOff x="0" y="0"/>
            <a:chExt cx="3299200" cy="49432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Pipeline &amp; Opportunity Management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What vital information do I need to win this opportunity?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b="true" sz="1399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Velocity Selling</a:t>
              </a:r>
            </a:p>
            <a:p>
              <a:pPr algn="l" marL="415109" indent="-207554" lvl="1">
                <a:lnSpc>
                  <a:spcPts val="192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6508312" y="2082650"/>
            <a:ext cx="2474400" cy="3707400"/>
            <a:chOff x="0" y="0"/>
            <a:chExt cx="3299200" cy="49432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Coaching to Velocity </a:t>
              </a:r>
            </a:p>
            <a:p>
              <a:pPr algn="l">
                <a:lnSpc>
                  <a:spcPts val="2879"/>
                </a:lnSpc>
              </a:pPr>
              <a:r>
                <a:rPr lang="en-US" b="true" sz="2400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Selling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How will leaders support reps to win more deals?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248920" indent="-12446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Coaching to Excellence</a:t>
              </a:r>
            </a:p>
            <a:p>
              <a:pPr algn="l" marL="248920" indent="-124460" lvl="1">
                <a:lnSpc>
                  <a:spcPts val="1679"/>
                </a:lnSpc>
                <a:buFont typeface="Arial"/>
                <a:buChar char="•"/>
              </a:pPr>
              <a:r>
                <a:rPr lang="en-US" b="true" sz="1399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Opportunity Review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102224" y="2082650"/>
            <a:ext cx="2474400" cy="3707400"/>
            <a:chOff x="0" y="0"/>
            <a:chExt cx="3299200" cy="49432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299206" cy="4943221"/>
            </a:xfrm>
            <a:custGeom>
              <a:avLst/>
              <a:gdLst/>
              <a:ahLst/>
              <a:cxnLst/>
              <a:rect r="r" b="b" t="t" l="l"/>
              <a:pathLst>
                <a:path h="4943221" w="3299206">
                  <a:moveTo>
                    <a:pt x="0" y="706120"/>
                  </a:moveTo>
                  <a:cubicBezTo>
                    <a:pt x="0" y="316103"/>
                    <a:pt x="316103" y="0"/>
                    <a:pt x="706120" y="0"/>
                  </a:cubicBezTo>
                  <a:lnTo>
                    <a:pt x="2593086" y="0"/>
                  </a:lnTo>
                  <a:cubicBezTo>
                    <a:pt x="2983103" y="0"/>
                    <a:pt x="3299206" y="316103"/>
                    <a:pt x="3299206" y="706120"/>
                  </a:cubicBezTo>
                  <a:lnTo>
                    <a:pt x="3299206" y="4237101"/>
                  </a:lnTo>
                  <a:cubicBezTo>
                    <a:pt x="3299206" y="4627118"/>
                    <a:pt x="2983103" y="4943221"/>
                    <a:pt x="2593086" y="4943221"/>
                  </a:cubicBezTo>
                  <a:lnTo>
                    <a:pt x="706120" y="4943221"/>
                  </a:lnTo>
                  <a:cubicBezTo>
                    <a:pt x="316103" y="4943221"/>
                    <a:pt x="0" y="4627118"/>
                    <a:pt x="0" y="4237101"/>
                  </a:cubicBezTo>
                  <a:close/>
                </a:path>
              </a:pathLst>
            </a:custGeom>
            <a:solidFill>
              <a:srgbClr val="D8DAD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9525"/>
              <a:ext cx="3299200" cy="4952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b="true" sz="2400" i="true">
                  <a:solidFill>
                    <a:srgbClr val="EE0000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Intelligent </a:t>
              </a: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Funnel &amp; Forecasting </a:t>
              </a:r>
            </a:p>
            <a:p>
              <a:pPr algn="l">
                <a:lnSpc>
                  <a:spcPts val="1439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Forecasting and funnels based on data.</a:t>
              </a:r>
            </a:p>
            <a:p>
              <a:pPr algn="l">
                <a:lnSpc>
                  <a:spcPts val="1920"/>
                </a:lnSpc>
              </a:pPr>
            </a:p>
            <a:p>
              <a:pPr algn="l">
                <a:lnSpc>
                  <a:spcPts val="1920"/>
                </a:lnSpc>
              </a:pPr>
              <a:r>
                <a:rPr lang="en-US" sz="1600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Learning Module:</a:t>
              </a:r>
            </a:p>
            <a:p>
              <a:pPr algn="l" marL="363220" indent="-181610" lvl="1">
                <a:lnSpc>
                  <a:spcPts val="1679"/>
                </a:lnSpc>
                <a:buFont typeface="Arial"/>
                <a:buChar char="•"/>
              </a:pPr>
              <a:r>
                <a:rPr lang="en-US" sz="1399" i="true">
                  <a:solidFill>
                    <a:srgbClr val="000000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Science and Magic</a:t>
              </a:r>
            </a:p>
            <a:p>
              <a:pPr algn="l" marL="415109" indent="-207554" lvl="1">
                <a:lnSpc>
                  <a:spcPts val="1920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066725" y="6003725"/>
            <a:ext cx="2169750" cy="149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 consistent method for: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928425" y="6287150"/>
            <a:ext cx="2166150" cy="111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Opportunity Management (Sales Formula)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62425" y="6287150"/>
            <a:ext cx="2166150" cy="111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Coaching Model supporting Sales Methodology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396425" y="6287150"/>
            <a:ext cx="2166150" cy="111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Comprehensive Territory Management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406925" y="6287150"/>
            <a:ext cx="2166150" cy="81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Fact based forecasting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5265025" y="6311150"/>
            <a:ext cx="2166150" cy="50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Automation</a:t>
            </a:r>
          </a:p>
        </p:txBody>
      </p:sp>
      <p:sp>
        <p:nvSpPr>
          <p:cNvPr name="AutoShape 45" id="45"/>
          <p:cNvSpPr/>
          <p:nvPr/>
        </p:nvSpPr>
        <p:spPr>
          <a:xfrm rot="4123">
            <a:off x="1152669" y="6033750"/>
            <a:ext cx="158812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6" id="46"/>
          <p:cNvSpPr/>
          <p:nvPr/>
        </p:nvSpPr>
        <p:spPr>
          <a:xfrm flipH="false" flipV="false" rot="0">
            <a:off x="4046596" y="6129850"/>
            <a:ext cx="1414606" cy="1600800"/>
          </a:xfrm>
          <a:custGeom>
            <a:avLst/>
            <a:gdLst/>
            <a:ahLst/>
            <a:cxnLst/>
            <a:rect r="r" b="b" t="t" l="l"/>
            <a:pathLst>
              <a:path h="1600800" w="1414606">
                <a:moveTo>
                  <a:pt x="0" y="0"/>
                </a:moveTo>
                <a:lnTo>
                  <a:pt x="1414606" y="0"/>
                </a:lnTo>
                <a:lnTo>
                  <a:pt x="1414606" y="1600800"/>
                </a:lnTo>
                <a:lnTo>
                  <a:pt x="0" y="1600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79" t="0" r="-6582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407746" y="6129850"/>
            <a:ext cx="1414604" cy="1600800"/>
          </a:xfrm>
          <a:custGeom>
            <a:avLst/>
            <a:gdLst/>
            <a:ahLst/>
            <a:cxnLst/>
            <a:rect r="r" b="b" t="t" l="l"/>
            <a:pathLst>
              <a:path h="1600800" w="1414604">
                <a:moveTo>
                  <a:pt x="0" y="0"/>
                </a:moveTo>
                <a:lnTo>
                  <a:pt x="1414604" y="0"/>
                </a:lnTo>
                <a:lnTo>
                  <a:pt x="1414604" y="1600800"/>
                </a:lnTo>
                <a:lnTo>
                  <a:pt x="0" y="1600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79" t="0" r="-6583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5328246" y="6129850"/>
            <a:ext cx="1414604" cy="1600800"/>
          </a:xfrm>
          <a:custGeom>
            <a:avLst/>
            <a:gdLst/>
            <a:ahLst/>
            <a:cxnLst/>
            <a:rect r="r" b="b" t="t" l="l"/>
            <a:pathLst>
              <a:path h="1600800" w="1414604">
                <a:moveTo>
                  <a:pt x="0" y="0"/>
                </a:moveTo>
                <a:lnTo>
                  <a:pt x="1414604" y="0"/>
                </a:lnTo>
                <a:lnTo>
                  <a:pt x="1414604" y="1600800"/>
                </a:lnTo>
                <a:lnTo>
                  <a:pt x="0" y="1600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79" t="0" r="-6583" b="0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3758251" y="7968025"/>
            <a:ext cx="1615650" cy="1618050"/>
            <a:chOff x="0" y="0"/>
            <a:chExt cx="2154200" cy="21574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613283"/>
                  </a:moveTo>
                  <a:cubicBezTo>
                    <a:pt x="0" y="274574"/>
                    <a:pt x="274574" y="0"/>
                    <a:pt x="613283" y="0"/>
                  </a:cubicBezTo>
                  <a:lnTo>
                    <a:pt x="1515364" y="0"/>
                  </a:lnTo>
                  <a:cubicBezTo>
                    <a:pt x="1854200" y="0"/>
                    <a:pt x="2128774" y="274574"/>
                    <a:pt x="2128774" y="613283"/>
                  </a:cubicBezTo>
                  <a:lnTo>
                    <a:pt x="2128774" y="1518666"/>
                  </a:lnTo>
                  <a:cubicBezTo>
                    <a:pt x="2128774" y="1857375"/>
                    <a:pt x="1854200" y="2131949"/>
                    <a:pt x="1515491" y="2131949"/>
                  </a:cubicBezTo>
                  <a:lnTo>
                    <a:pt x="613283" y="2131949"/>
                  </a:lnTo>
                  <a:cubicBezTo>
                    <a:pt x="274574" y="2131949"/>
                    <a:pt x="0" y="1857375"/>
                    <a:pt x="0" y="1518666"/>
                  </a:cubicBezTo>
                  <a:close/>
                </a:path>
              </a:pathLst>
            </a:custGeom>
            <a:solidFill>
              <a:srgbClr val="00AC3E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154047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047">
                  <a:moveTo>
                    <a:pt x="0" y="625983"/>
                  </a:moveTo>
                  <a:cubicBezTo>
                    <a:pt x="0" y="280289"/>
                    <a:pt x="280289" y="0"/>
                    <a:pt x="625983" y="0"/>
                  </a:cubicBezTo>
                  <a:lnTo>
                    <a:pt x="1528064" y="0"/>
                  </a:lnTo>
                  <a:lnTo>
                    <a:pt x="1528064" y="12700"/>
                  </a:lnTo>
                  <a:lnTo>
                    <a:pt x="1528064" y="0"/>
                  </a:lnTo>
                  <a:lnTo>
                    <a:pt x="1528064" y="12700"/>
                  </a:lnTo>
                  <a:lnTo>
                    <a:pt x="1528064" y="0"/>
                  </a:lnTo>
                  <a:cubicBezTo>
                    <a:pt x="1873758" y="0"/>
                    <a:pt x="2154047" y="280289"/>
                    <a:pt x="2154047" y="625983"/>
                  </a:cubicBezTo>
                  <a:lnTo>
                    <a:pt x="2154047" y="1531366"/>
                  </a:lnTo>
                  <a:lnTo>
                    <a:pt x="2141347" y="1531366"/>
                  </a:lnTo>
                  <a:lnTo>
                    <a:pt x="2154047" y="1531366"/>
                  </a:lnTo>
                  <a:cubicBezTo>
                    <a:pt x="2154047" y="1877060"/>
                    <a:pt x="1873758" y="2157349"/>
                    <a:pt x="1528064" y="2157349"/>
                  </a:cubicBezTo>
                  <a:lnTo>
                    <a:pt x="1528064" y="2144649"/>
                  </a:lnTo>
                  <a:lnTo>
                    <a:pt x="1528064" y="2157349"/>
                  </a:lnTo>
                  <a:lnTo>
                    <a:pt x="625983" y="2157349"/>
                  </a:lnTo>
                  <a:lnTo>
                    <a:pt x="625983" y="2144649"/>
                  </a:lnTo>
                  <a:lnTo>
                    <a:pt x="625983" y="2157349"/>
                  </a:lnTo>
                  <a:cubicBezTo>
                    <a:pt x="280289" y="2157349"/>
                    <a:pt x="0" y="1877060"/>
                    <a:pt x="0" y="1531366"/>
                  </a:cubicBezTo>
                  <a:lnTo>
                    <a:pt x="0" y="625983"/>
                  </a:lnTo>
                  <a:lnTo>
                    <a:pt x="12700" y="625983"/>
                  </a:lnTo>
                  <a:lnTo>
                    <a:pt x="0" y="625983"/>
                  </a:lnTo>
                  <a:moveTo>
                    <a:pt x="25400" y="625983"/>
                  </a:moveTo>
                  <a:lnTo>
                    <a:pt x="25400" y="1531366"/>
                  </a:lnTo>
                  <a:lnTo>
                    <a:pt x="12700" y="1531366"/>
                  </a:lnTo>
                  <a:lnTo>
                    <a:pt x="25400" y="1531366"/>
                  </a:lnTo>
                  <a:cubicBezTo>
                    <a:pt x="25400" y="1863090"/>
                    <a:pt x="294259" y="2131949"/>
                    <a:pt x="625983" y="2131949"/>
                  </a:cubicBezTo>
                  <a:lnTo>
                    <a:pt x="1528064" y="2131949"/>
                  </a:lnTo>
                  <a:cubicBezTo>
                    <a:pt x="1859788" y="2131949"/>
                    <a:pt x="2128647" y="1863090"/>
                    <a:pt x="2128647" y="1531366"/>
                  </a:cubicBezTo>
                  <a:lnTo>
                    <a:pt x="2128647" y="625983"/>
                  </a:lnTo>
                  <a:lnTo>
                    <a:pt x="2141347" y="625983"/>
                  </a:lnTo>
                  <a:lnTo>
                    <a:pt x="2128647" y="625983"/>
                  </a:lnTo>
                  <a:cubicBezTo>
                    <a:pt x="2128774" y="294259"/>
                    <a:pt x="1859915" y="25400"/>
                    <a:pt x="1528191" y="25400"/>
                  </a:cubicBezTo>
                  <a:lnTo>
                    <a:pt x="625983" y="25400"/>
                  </a:lnTo>
                  <a:lnTo>
                    <a:pt x="625983" y="12700"/>
                  </a:lnTo>
                  <a:lnTo>
                    <a:pt x="625983" y="25400"/>
                  </a:lnTo>
                  <a:cubicBezTo>
                    <a:pt x="294259" y="25400"/>
                    <a:pt x="25400" y="294259"/>
                    <a:pt x="25400" y="625983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Memorable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6631453" y="7968025"/>
            <a:ext cx="1615650" cy="1618050"/>
            <a:chOff x="0" y="0"/>
            <a:chExt cx="2154200" cy="21574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545846"/>
                  </a:moveTo>
                  <a:cubicBezTo>
                    <a:pt x="0" y="244348"/>
                    <a:pt x="244348" y="0"/>
                    <a:pt x="545846" y="0"/>
                  </a:cubicBezTo>
                  <a:lnTo>
                    <a:pt x="1582928" y="0"/>
                  </a:lnTo>
                  <a:cubicBezTo>
                    <a:pt x="1884426" y="0"/>
                    <a:pt x="2128774" y="244348"/>
                    <a:pt x="2128774" y="545846"/>
                  </a:cubicBezTo>
                  <a:lnTo>
                    <a:pt x="2128774" y="1586103"/>
                  </a:lnTo>
                  <a:cubicBezTo>
                    <a:pt x="2128774" y="1887601"/>
                    <a:pt x="1884426" y="2131949"/>
                    <a:pt x="1582928" y="2131949"/>
                  </a:cubicBezTo>
                  <a:lnTo>
                    <a:pt x="545846" y="2131949"/>
                  </a:lnTo>
                  <a:cubicBezTo>
                    <a:pt x="244348" y="2131949"/>
                    <a:pt x="0" y="1887601"/>
                    <a:pt x="0" y="1586103"/>
                  </a:cubicBezTo>
                  <a:close/>
                </a:path>
              </a:pathLst>
            </a:custGeom>
            <a:solidFill>
              <a:srgbClr val="00AC3E"/>
            </a:solid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58546"/>
                  </a:moveTo>
                  <a:cubicBezTo>
                    <a:pt x="0" y="250063"/>
                    <a:pt x="250063" y="0"/>
                    <a:pt x="558546" y="0"/>
                  </a:cubicBezTo>
                  <a:lnTo>
                    <a:pt x="1595628" y="0"/>
                  </a:lnTo>
                  <a:lnTo>
                    <a:pt x="1595628" y="12700"/>
                  </a:lnTo>
                  <a:lnTo>
                    <a:pt x="1595628" y="0"/>
                  </a:lnTo>
                  <a:lnTo>
                    <a:pt x="1595628" y="12700"/>
                  </a:lnTo>
                  <a:lnTo>
                    <a:pt x="1595628" y="0"/>
                  </a:lnTo>
                  <a:cubicBezTo>
                    <a:pt x="1904111" y="0"/>
                    <a:pt x="2154174" y="250063"/>
                    <a:pt x="2154174" y="558546"/>
                  </a:cubicBezTo>
                  <a:lnTo>
                    <a:pt x="2154174" y="1598803"/>
                  </a:lnTo>
                  <a:lnTo>
                    <a:pt x="2141474" y="1598803"/>
                  </a:lnTo>
                  <a:lnTo>
                    <a:pt x="2154174" y="1598803"/>
                  </a:lnTo>
                  <a:cubicBezTo>
                    <a:pt x="2154174" y="1907286"/>
                    <a:pt x="1904111" y="2157349"/>
                    <a:pt x="1595628" y="2157349"/>
                  </a:cubicBezTo>
                  <a:lnTo>
                    <a:pt x="1595628" y="2144649"/>
                  </a:lnTo>
                  <a:lnTo>
                    <a:pt x="1595628" y="2157349"/>
                  </a:lnTo>
                  <a:lnTo>
                    <a:pt x="558546" y="2157349"/>
                  </a:lnTo>
                  <a:lnTo>
                    <a:pt x="558546" y="2144649"/>
                  </a:lnTo>
                  <a:lnTo>
                    <a:pt x="558546" y="2157349"/>
                  </a:lnTo>
                  <a:cubicBezTo>
                    <a:pt x="250063" y="2157349"/>
                    <a:pt x="0" y="1907286"/>
                    <a:pt x="0" y="1598803"/>
                  </a:cubicBezTo>
                  <a:lnTo>
                    <a:pt x="0" y="558546"/>
                  </a:lnTo>
                  <a:lnTo>
                    <a:pt x="12700" y="558546"/>
                  </a:lnTo>
                  <a:lnTo>
                    <a:pt x="0" y="558546"/>
                  </a:lnTo>
                  <a:moveTo>
                    <a:pt x="25400" y="558546"/>
                  </a:moveTo>
                  <a:lnTo>
                    <a:pt x="25400" y="1598803"/>
                  </a:lnTo>
                  <a:lnTo>
                    <a:pt x="12700" y="1598803"/>
                  </a:lnTo>
                  <a:lnTo>
                    <a:pt x="25400" y="1598803"/>
                  </a:lnTo>
                  <a:cubicBezTo>
                    <a:pt x="25400" y="1893316"/>
                    <a:pt x="264160" y="2131949"/>
                    <a:pt x="558546" y="2131949"/>
                  </a:cubicBezTo>
                  <a:lnTo>
                    <a:pt x="1595628" y="2131949"/>
                  </a:lnTo>
                  <a:cubicBezTo>
                    <a:pt x="1890141" y="2131949"/>
                    <a:pt x="2128774" y="1893189"/>
                    <a:pt x="2128774" y="1598803"/>
                  </a:cubicBezTo>
                  <a:lnTo>
                    <a:pt x="2128774" y="558546"/>
                  </a:lnTo>
                  <a:lnTo>
                    <a:pt x="2141474" y="558546"/>
                  </a:lnTo>
                  <a:lnTo>
                    <a:pt x="2128774" y="558546"/>
                  </a:lnTo>
                  <a:cubicBezTo>
                    <a:pt x="2128774" y="264160"/>
                    <a:pt x="1890141" y="25400"/>
                    <a:pt x="1595628" y="25400"/>
                  </a:cubicBezTo>
                  <a:lnTo>
                    <a:pt x="558546" y="25400"/>
                  </a:lnTo>
                  <a:lnTo>
                    <a:pt x="558546" y="12700"/>
                  </a:lnTo>
                  <a:lnTo>
                    <a:pt x="558546" y="25400"/>
                  </a:lnTo>
                  <a:cubicBezTo>
                    <a:pt x="264160" y="25400"/>
                    <a:pt x="25400" y="264160"/>
                    <a:pt x="25400" y="558546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Repeatable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9504655" y="7968025"/>
            <a:ext cx="1615650" cy="1618050"/>
            <a:chOff x="0" y="0"/>
            <a:chExt cx="2154200" cy="21574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545338"/>
                  </a:moveTo>
                  <a:cubicBezTo>
                    <a:pt x="0" y="244221"/>
                    <a:pt x="244221" y="0"/>
                    <a:pt x="545338" y="0"/>
                  </a:cubicBezTo>
                  <a:lnTo>
                    <a:pt x="1583436" y="0"/>
                  </a:lnTo>
                  <a:cubicBezTo>
                    <a:pt x="1884680" y="0"/>
                    <a:pt x="2128774" y="244221"/>
                    <a:pt x="2128774" y="545338"/>
                  </a:cubicBezTo>
                  <a:lnTo>
                    <a:pt x="2128774" y="1586611"/>
                  </a:lnTo>
                  <a:cubicBezTo>
                    <a:pt x="2128774" y="1887855"/>
                    <a:pt x="1884553" y="2131949"/>
                    <a:pt x="1583436" y="2131949"/>
                  </a:cubicBezTo>
                  <a:lnTo>
                    <a:pt x="545338" y="2131949"/>
                  </a:lnTo>
                  <a:cubicBezTo>
                    <a:pt x="244221" y="2131949"/>
                    <a:pt x="0" y="1887855"/>
                    <a:pt x="0" y="1586611"/>
                  </a:cubicBezTo>
                  <a:close/>
                </a:path>
              </a:pathLst>
            </a:custGeom>
            <a:solidFill>
              <a:srgbClr val="00AC3E"/>
            </a:solid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58038"/>
                  </a:moveTo>
                  <a:cubicBezTo>
                    <a:pt x="0" y="249809"/>
                    <a:pt x="249809" y="0"/>
                    <a:pt x="558038" y="0"/>
                  </a:cubicBezTo>
                  <a:lnTo>
                    <a:pt x="1596136" y="0"/>
                  </a:lnTo>
                  <a:lnTo>
                    <a:pt x="1596136" y="12700"/>
                  </a:lnTo>
                  <a:lnTo>
                    <a:pt x="1596136" y="0"/>
                  </a:lnTo>
                  <a:lnTo>
                    <a:pt x="1596136" y="12700"/>
                  </a:lnTo>
                  <a:lnTo>
                    <a:pt x="1596136" y="0"/>
                  </a:lnTo>
                  <a:cubicBezTo>
                    <a:pt x="1904365" y="0"/>
                    <a:pt x="2154174" y="249809"/>
                    <a:pt x="2154174" y="558038"/>
                  </a:cubicBezTo>
                  <a:lnTo>
                    <a:pt x="2141474" y="558038"/>
                  </a:lnTo>
                  <a:lnTo>
                    <a:pt x="2154174" y="558038"/>
                  </a:lnTo>
                  <a:lnTo>
                    <a:pt x="2154174" y="1599311"/>
                  </a:lnTo>
                  <a:lnTo>
                    <a:pt x="2141474" y="1599311"/>
                  </a:lnTo>
                  <a:lnTo>
                    <a:pt x="2154174" y="1599311"/>
                  </a:lnTo>
                  <a:cubicBezTo>
                    <a:pt x="2154174" y="1907540"/>
                    <a:pt x="1904365" y="2157349"/>
                    <a:pt x="1596136" y="2157349"/>
                  </a:cubicBezTo>
                  <a:lnTo>
                    <a:pt x="1596136" y="2144649"/>
                  </a:lnTo>
                  <a:lnTo>
                    <a:pt x="1596136" y="2157349"/>
                  </a:lnTo>
                  <a:lnTo>
                    <a:pt x="558038" y="2157349"/>
                  </a:lnTo>
                  <a:lnTo>
                    <a:pt x="558038" y="2144649"/>
                  </a:lnTo>
                  <a:lnTo>
                    <a:pt x="558038" y="2157349"/>
                  </a:lnTo>
                  <a:cubicBezTo>
                    <a:pt x="249809" y="2157349"/>
                    <a:pt x="0" y="1907540"/>
                    <a:pt x="0" y="1599311"/>
                  </a:cubicBezTo>
                  <a:lnTo>
                    <a:pt x="0" y="558038"/>
                  </a:lnTo>
                  <a:lnTo>
                    <a:pt x="12700" y="558038"/>
                  </a:lnTo>
                  <a:lnTo>
                    <a:pt x="0" y="558038"/>
                  </a:lnTo>
                  <a:moveTo>
                    <a:pt x="25400" y="558038"/>
                  </a:moveTo>
                  <a:lnTo>
                    <a:pt x="25400" y="1599311"/>
                  </a:lnTo>
                  <a:lnTo>
                    <a:pt x="12700" y="1599311"/>
                  </a:lnTo>
                  <a:lnTo>
                    <a:pt x="25400" y="1599311"/>
                  </a:lnTo>
                  <a:cubicBezTo>
                    <a:pt x="25400" y="1893443"/>
                    <a:pt x="263906" y="2131949"/>
                    <a:pt x="558038" y="2131949"/>
                  </a:cubicBezTo>
                  <a:lnTo>
                    <a:pt x="1596136" y="2131949"/>
                  </a:lnTo>
                  <a:cubicBezTo>
                    <a:pt x="1890268" y="2131949"/>
                    <a:pt x="2128774" y="1893443"/>
                    <a:pt x="2128774" y="1599311"/>
                  </a:cubicBezTo>
                  <a:lnTo>
                    <a:pt x="2128774" y="558038"/>
                  </a:lnTo>
                  <a:cubicBezTo>
                    <a:pt x="2128774" y="263906"/>
                    <a:pt x="1890268" y="25400"/>
                    <a:pt x="1596136" y="25400"/>
                  </a:cubicBezTo>
                  <a:lnTo>
                    <a:pt x="558038" y="25400"/>
                  </a:lnTo>
                  <a:lnTo>
                    <a:pt x="558038" y="12700"/>
                  </a:lnTo>
                  <a:lnTo>
                    <a:pt x="558038" y="25400"/>
                  </a:lnTo>
                  <a:cubicBezTo>
                    <a:pt x="263906" y="25400"/>
                    <a:pt x="25400" y="263906"/>
                    <a:pt x="25400" y="558038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Less 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Variable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2377855" y="7968025"/>
            <a:ext cx="1615650" cy="1618050"/>
            <a:chOff x="0" y="0"/>
            <a:chExt cx="2154200" cy="21574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508000"/>
                  </a:moveTo>
                  <a:cubicBezTo>
                    <a:pt x="0" y="227457"/>
                    <a:pt x="227457" y="0"/>
                    <a:pt x="508000" y="0"/>
                  </a:cubicBezTo>
                  <a:lnTo>
                    <a:pt x="1620774" y="0"/>
                  </a:lnTo>
                  <a:cubicBezTo>
                    <a:pt x="1901317" y="0"/>
                    <a:pt x="2128774" y="227457"/>
                    <a:pt x="2128774" y="508000"/>
                  </a:cubicBezTo>
                  <a:lnTo>
                    <a:pt x="2128774" y="1623949"/>
                  </a:lnTo>
                  <a:cubicBezTo>
                    <a:pt x="2128774" y="1904492"/>
                    <a:pt x="1901317" y="2131949"/>
                    <a:pt x="1620774" y="2131949"/>
                  </a:cubicBezTo>
                  <a:lnTo>
                    <a:pt x="508000" y="2131949"/>
                  </a:lnTo>
                  <a:cubicBezTo>
                    <a:pt x="227457" y="2131949"/>
                    <a:pt x="0" y="1904492"/>
                    <a:pt x="0" y="1623949"/>
                  </a:cubicBezTo>
                  <a:close/>
                </a:path>
              </a:pathLst>
            </a:custGeom>
            <a:solidFill>
              <a:srgbClr val="00AC3E"/>
            </a:solid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20700"/>
                  </a:moveTo>
                  <a:cubicBezTo>
                    <a:pt x="0" y="233172"/>
                    <a:pt x="233172" y="0"/>
                    <a:pt x="520700" y="0"/>
                  </a:cubicBezTo>
                  <a:lnTo>
                    <a:pt x="1633474" y="0"/>
                  </a:lnTo>
                  <a:lnTo>
                    <a:pt x="1633474" y="12700"/>
                  </a:lnTo>
                  <a:lnTo>
                    <a:pt x="1633474" y="0"/>
                  </a:lnTo>
                  <a:lnTo>
                    <a:pt x="1633474" y="12700"/>
                  </a:lnTo>
                  <a:lnTo>
                    <a:pt x="1633474" y="0"/>
                  </a:lnTo>
                  <a:cubicBezTo>
                    <a:pt x="1921002" y="0"/>
                    <a:pt x="2154174" y="233172"/>
                    <a:pt x="2154174" y="520700"/>
                  </a:cubicBezTo>
                  <a:lnTo>
                    <a:pt x="2141474" y="520700"/>
                  </a:lnTo>
                  <a:lnTo>
                    <a:pt x="2154174" y="520700"/>
                  </a:lnTo>
                  <a:lnTo>
                    <a:pt x="2154174" y="1636649"/>
                  </a:lnTo>
                  <a:lnTo>
                    <a:pt x="2141474" y="1636649"/>
                  </a:lnTo>
                  <a:lnTo>
                    <a:pt x="2154174" y="1636649"/>
                  </a:lnTo>
                  <a:cubicBezTo>
                    <a:pt x="2154174" y="1924177"/>
                    <a:pt x="1921002" y="2157349"/>
                    <a:pt x="1633474" y="2157349"/>
                  </a:cubicBezTo>
                  <a:lnTo>
                    <a:pt x="1633474" y="2144649"/>
                  </a:lnTo>
                  <a:lnTo>
                    <a:pt x="1633474" y="2157349"/>
                  </a:lnTo>
                  <a:lnTo>
                    <a:pt x="520700" y="2157349"/>
                  </a:lnTo>
                  <a:lnTo>
                    <a:pt x="520700" y="2144649"/>
                  </a:lnTo>
                  <a:lnTo>
                    <a:pt x="520700" y="2157349"/>
                  </a:lnTo>
                  <a:cubicBezTo>
                    <a:pt x="233172" y="2157349"/>
                    <a:pt x="0" y="1924177"/>
                    <a:pt x="0" y="1636649"/>
                  </a:cubicBezTo>
                  <a:lnTo>
                    <a:pt x="0" y="520700"/>
                  </a:lnTo>
                  <a:lnTo>
                    <a:pt x="12700" y="520700"/>
                  </a:lnTo>
                  <a:lnTo>
                    <a:pt x="0" y="520700"/>
                  </a:lnTo>
                  <a:moveTo>
                    <a:pt x="25400" y="520700"/>
                  </a:moveTo>
                  <a:lnTo>
                    <a:pt x="25400" y="1636649"/>
                  </a:lnTo>
                  <a:lnTo>
                    <a:pt x="12700" y="1636649"/>
                  </a:lnTo>
                  <a:lnTo>
                    <a:pt x="25400" y="1636649"/>
                  </a:lnTo>
                  <a:cubicBezTo>
                    <a:pt x="25400" y="1910207"/>
                    <a:pt x="247142" y="2131949"/>
                    <a:pt x="520700" y="2131949"/>
                  </a:cubicBezTo>
                  <a:lnTo>
                    <a:pt x="1633474" y="2131949"/>
                  </a:lnTo>
                  <a:cubicBezTo>
                    <a:pt x="1907032" y="2131949"/>
                    <a:pt x="2128774" y="1910207"/>
                    <a:pt x="2128774" y="1636649"/>
                  </a:cubicBezTo>
                  <a:lnTo>
                    <a:pt x="2128774" y="520700"/>
                  </a:lnTo>
                  <a:cubicBezTo>
                    <a:pt x="2128774" y="247142"/>
                    <a:pt x="1907032" y="25400"/>
                    <a:pt x="1633474" y="25400"/>
                  </a:cubicBezTo>
                  <a:lnTo>
                    <a:pt x="520700" y="25400"/>
                  </a:lnTo>
                  <a:lnTo>
                    <a:pt x="520700" y="12700"/>
                  </a:lnTo>
                  <a:lnTo>
                    <a:pt x="520700" y="25400"/>
                  </a:lnTo>
                  <a:cubicBezTo>
                    <a:pt x="247142" y="25400"/>
                    <a:pt x="25400" y="247142"/>
                    <a:pt x="25400" y="520700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Data 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Driven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5251057" y="7968025"/>
            <a:ext cx="1615650" cy="1618050"/>
            <a:chOff x="0" y="0"/>
            <a:chExt cx="2154200" cy="21574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12700" y="12700"/>
              <a:ext cx="2128774" cy="2131949"/>
            </a:xfrm>
            <a:custGeom>
              <a:avLst/>
              <a:gdLst/>
              <a:ahLst/>
              <a:cxnLst/>
              <a:rect r="r" b="b" t="t" l="l"/>
              <a:pathLst>
                <a:path h="2131949" w="2128774">
                  <a:moveTo>
                    <a:pt x="0" y="498729"/>
                  </a:moveTo>
                  <a:cubicBezTo>
                    <a:pt x="0" y="223266"/>
                    <a:pt x="223266" y="0"/>
                    <a:pt x="498729" y="0"/>
                  </a:cubicBezTo>
                  <a:lnTo>
                    <a:pt x="1630045" y="0"/>
                  </a:lnTo>
                  <a:cubicBezTo>
                    <a:pt x="1905508" y="0"/>
                    <a:pt x="2128774" y="223266"/>
                    <a:pt x="2128774" y="498729"/>
                  </a:cubicBezTo>
                  <a:lnTo>
                    <a:pt x="2128774" y="1633220"/>
                  </a:lnTo>
                  <a:cubicBezTo>
                    <a:pt x="2128774" y="1908683"/>
                    <a:pt x="1905508" y="2131949"/>
                    <a:pt x="1630045" y="2131949"/>
                  </a:cubicBezTo>
                  <a:lnTo>
                    <a:pt x="498729" y="2131949"/>
                  </a:lnTo>
                  <a:cubicBezTo>
                    <a:pt x="223266" y="2131949"/>
                    <a:pt x="0" y="1908683"/>
                    <a:pt x="0" y="1633220"/>
                  </a:cubicBezTo>
                  <a:close/>
                </a:path>
              </a:pathLst>
            </a:custGeom>
            <a:solidFill>
              <a:srgbClr val="00AC3E"/>
            </a:solid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154174" cy="2157349"/>
            </a:xfrm>
            <a:custGeom>
              <a:avLst/>
              <a:gdLst/>
              <a:ahLst/>
              <a:cxnLst/>
              <a:rect r="r" b="b" t="t" l="l"/>
              <a:pathLst>
                <a:path h="2157349" w="2154174">
                  <a:moveTo>
                    <a:pt x="0" y="511429"/>
                  </a:moveTo>
                  <a:cubicBezTo>
                    <a:pt x="0" y="228981"/>
                    <a:pt x="228981" y="0"/>
                    <a:pt x="511429" y="0"/>
                  </a:cubicBezTo>
                  <a:lnTo>
                    <a:pt x="1642745" y="0"/>
                  </a:lnTo>
                  <a:lnTo>
                    <a:pt x="1642745" y="12700"/>
                  </a:lnTo>
                  <a:lnTo>
                    <a:pt x="1642745" y="0"/>
                  </a:lnTo>
                  <a:lnTo>
                    <a:pt x="1642745" y="12700"/>
                  </a:lnTo>
                  <a:lnTo>
                    <a:pt x="1642745" y="0"/>
                  </a:lnTo>
                  <a:cubicBezTo>
                    <a:pt x="1925193" y="0"/>
                    <a:pt x="2154174" y="228981"/>
                    <a:pt x="2154174" y="511429"/>
                  </a:cubicBezTo>
                  <a:lnTo>
                    <a:pt x="2154174" y="1645920"/>
                  </a:lnTo>
                  <a:lnTo>
                    <a:pt x="2141474" y="1645920"/>
                  </a:lnTo>
                  <a:lnTo>
                    <a:pt x="2154174" y="1645920"/>
                  </a:lnTo>
                  <a:cubicBezTo>
                    <a:pt x="2154174" y="1928368"/>
                    <a:pt x="1925193" y="2157349"/>
                    <a:pt x="1642745" y="2157349"/>
                  </a:cubicBezTo>
                  <a:lnTo>
                    <a:pt x="1642745" y="2144649"/>
                  </a:lnTo>
                  <a:lnTo>
                    <a:pt x="1642745" y="2157349"/>
                  </a:lnTo>
                  <a:lnTo>
                    <a:pt x="511429" y="2157349"/>
                  </a:lnTo>
                  <a:lnTo>
                    <a:pt x="511429" y="2144649"/>
                  </a:lnTo>
                  <a:lnTo>
                    <a:pt x="511429" y="2157349"/>
                  </a:lnTo>
                  <a:cubicBezTo>
                    <a:pt x="228981" y="2157349"/>
                    <a:pt x="0" y="1928368"/>
                    <a:pt x="0" y="1645920"/>
                  </a:cubicBezTo>
                  <a:lnTo>
                    <a:pt x="0" y="511429"/>
                  </a:lnTo>
                  <a:lnTo>
                    <a:pt x="12700" y="511429"/>
                  </a:lnTo>
                  <a:lnTo>
                    <a:pt x="0" y="511429"/>
                  </a:lnTo>
                  <a:moveTo>
                    <a:pt x="25400" y="511429"/>
                  </a:moveTo>
                  <a:lnTo>
                    <a:pt x="25400" y="1645920"/>
                  </a:lnTo>
                  <a:lnTo>
                    <a:pt x="12700" y="1645920"/>
                  </a:lnTo>
                  <a:lnTo>
                    <a:pt x="25400" y="1645920"/>
                  </a:lnTo>
                  <a:cubicBezTo>
                    <a:pt x="25400" y="1914398"/>
                    <a:pt x="243078" y="2131949"/>
                    <a:pt x="511429" y="2131949"/>
                  </a:cubicBezTo>
                  <a:lnTo>
                    <a:pt x="1642745" y="2131949"/>
                  </a:lnTo>
                  <a:cubicBezTo>
                    <a:pt x="1911223" y="2131949"/>
                    <a:pt x="2128774" y="1914271"/>
                    <a:pt x="2128774" y="1645920"/>
                  </a:cubicBezTo>
                  <a:lnTo>
                    <a:pt x="2128774" y="511429"/>
                  </a:lnTo>
                  <a:lnTo>
                    <a:pt x="2141474" y="511429"/>
                  </a:lnTo>
                  <a:lnTo>
                    <a:pt x="2128774" y="511429"/>
                  </a:lnTo>
                  <a:cubicBezTo>
                    <a:pt x="2128774" y="243078"/>
                    <a:pt x="1911223" y="25400"/>
                    <a:pt x="1642745" y="25400"/>
                  </a:cubicBezTo>
                  <a:lnTo>
                    <a:pt x="511429" y="25400"/>
                  </a:lnTo>
                  <a:lnTo>
                    <a:pt x="511429" y="12700"/>
                  </a:lnTo>
                  <a:lnTo>
                    <a:pt x="511429" y="25400"/>
                  </a:lnTo>
                  <a:cubicBezTo>
                    <a:pt x="243078" y="25400"/>
                    <a:pt x="25400" y="243078"/>
                    <a:pt x="25400" y="511429"/>
                  </a:cubicBez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9525"/>
              <a:ext cx="2154200" cy="2166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Improves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Career </a:t>
              </a:r>
            </a:p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Mobility</a:t>
              </a:r>
            </a:p>
          </p:txBody>
        </p:sp>
      </p:grpSp>
      <p:sp>
        <p:nvSpPr>
          <p:cNvPr name="AutoShape 69" id="69"/>
          <p:cNvSpPr/>
          <p:nvPr/>
        </p:nvSpPr>
        <p:spPr>
          <a:xfrm rot="4123">
            <a:off x="1152669" y="7772400"/>
            <a:ext cx="158812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0" id="70"/>
          <p:cNvSpPr/>
          <p:nvPr/>
        </p:nvSpPr>
        <p:spPr>
          <a:xfrm rot="4123">
            <a:off x="1152669" y="7772400"/>
            <a:ext cx="158812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1" id="71"/>
          <p:cNvSpPr txBox="true"/>
          <p:nvPr/>
        </p:nvSpPr>
        <p:spPr>
          <a:xfrm rot="0">
            <a:off x="1066725" y="8086525"/>
            <a:ext cx="2169750" cy="106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Now we have: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766500" y="-95600"/>
            <a:ext cx="16534800" cy="10279800"/>
            <a:chOff x="0" y="0"/>
            <a:chExt cx="22046400" cy="137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046437" cy="13706348"/>
            </a:xfrm>
            <a:custGeom>
              <a:avLst/>
              <a:gdLst/>
              <a:ahLst/>
              <a:cxnLst/>
              <a:rect r="r" b="b" t="t" l="l"/>
              <a:pathLst>
                <a:path h="13706348" w="22046437">
                  <a:moveTo>
                    <a:pt x="0" y="0"/>
                  </a:moveTo>
                  <a:lnTo>
                    <a:pt x="22046437" y="0"/>
                  </a:lnTo>
                  <a:lnTo>
                    <a:pt x="22046437" y="13706348"/>
                  </a:lnTo>
                  <a:lnTo>
                    <a:pt x="0" y="137063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131916" y="1759750"/>
            <a:ext cx="1856400" cy="548400"/>
            <a:chOff x="0" y="0"/>
            <a:chExt cx="2475200" cy="73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75230" cy="731139"/>
            </a:xfrm>
            <a:custGeom>
              <a:avLst/>
              <a:gdLst/>
              <a:ahLst/>
              <a:cxnLst/>
              <a:rect r="r" b="b" t="t" l="l"/>
              <a:pathLst>
                <a:path h="731139" w="2475230">
                  <a:moveTo>
                    <a:pt x="0" y="0"/>
                  </a:moveTo>
                  <a:lnTo>
                    <a:pt x="2475230" y="0"/>
                  </a:lnTo>
                  <a:lnTo>
                    <a:pt x="2475230" y="731139"/>
                  </a:lnTo>
                  <a:lnTo>
                    <a:pt x="0" y="73113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2475200" cy="712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536"/>
                </a:lnSpc>
              </a:pPr>
              <a:r>
                <a:rPr lang="en-US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Go Above the Network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812800" y="3271366"/>
            <a:ext cx="16000792" cy="657584"/>
          </a:xfrm>
          <a:custGeom>
            <a:avLst/>
            <a:gdLst/>
            <a:ahLst/>
            <a:cxnLst/>
            <a:rect r="r" b="b" t="t" l="l"/>
            <a:pathLst>
              <a:path h="657584" w="16000792">
                <a:moveTo>
                  <a:pt x="0" y="0"/>
                </a:moveTo>
                <a:lnTo>
                  <a:pt x="16000792" y="0"/>
                </a:lnTo>
                <a:lnTo>
                  <a:pt x="16000792" y="657584"/>
                </a:lnTo>
                <a:lnTo>
                  <a:pt x="0" y="657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81546" y="3290220"/>
            <a:ext cx="10770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Schedule Meeting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27900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Confirm </a:t>
            </a:r>
          </a:p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Pain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45436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Align on Vision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49368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Access Power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57352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Develop Solution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80762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Position</a:t>
            </a:r>
          </a:p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Value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26256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Identify</a:t>
            </a:r>
          </a:p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Risks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620116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Address</a:t>
            </a:r>
          </a:p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Risks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850926" y="3271170"/>
            <a:ext cx="974400" cy="65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Negotiate </a:t>
            </a:r>
          </a:p>
          <a:p>
            <a:pPr algn="ctr">
              <a:lnSpc>
                <a:spcPts val="1728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&amp; Close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07646" y="3290220"/>
            <a:ext cx="11664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Research</a:t>
            </a:r>
          </a:p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Buyer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01604" y="3290220"/>
            <a:ext cx="8232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Explore Options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563922" y="3290220"/>
            <a:ext cx="1166400" cy="63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sz="16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Create Consensus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56498" y="2854300"/>
            <a:ext cx="3204600" cy="52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b="true" sz="2400">
                <a:solidFill>
                  <a:srgbClr val="111111"/>
                </a:solidFill>
                <a:latin typeface="Arimo Bold"/>
                <a:ea typeface="Arimo Bold"/>
                <a:cs typeface="Arimo Bold"/>
                <a:sym typeface="Arimo Bold"/>
              </a:rPr>
              <a:t>Engaging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07150" y="2816606"/>
            <a:ext cx="3126600" cy="52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b="true" sz="2400">
                <a:solidFill>
                  <a:srgbClr val="111111"/>
                </a:solidFill>
                <a:latin typeface="Arimo Bold"/>
                <a:ea typeface="Arimo Bold"/>
                <a:cs typeface="Arimo Bold"/>
                <a:sym typeface="Arimo Bold"/>
              </a:rPr>
              <a:t>Presenting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80750" y="2816606"/>
            <a:ext cx="3294600" cy="52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b="true" sz="2400">
                <a:solidFill>
                  <a:srgbClr val="111111"/>
                </a:solidFill>
                <a:latin typeface="Arimo Bold"/>
                <a:ea typeface="Arimo Bold"/>
                <a:cs typeface="Arimo Bold"/>
                <a:sym typeface="Arimo Bold"/>
              </a:rPr>
              <a:t>Developing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475350" y="2816606"/>
            <a:ext cx="3126600" cy="52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b="true" sz="2400">
                <a:solidFill>
                  <a:srgbClr val="111111"/>
                </a:solidFill>
                <a:latin typeface="Arimo Bold"/>
                <a:ea typeface="Arimo Bold"/>
                <a:cs typeface="Arimo Bold"/>
                <a:sym typeface="Arimo Bold"/>
              </a:rPr>
              <a:t>Negotiating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555800" y="2816626"/>
            <a:ext cx="3294600" cy="52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b="true" sz="2400">
                <a:solidFill>
                  <a:srgbClr val="111111"/>
                </a:solidFill>
                <a:latin typeface="Arimo Bold"/>
                <a:ea typeface="Arimo Bold"/>
                <a:cs typeface="Arimo Bold"/>
                <a:sym typeface="Arimo Bold"/>
              </a:rPr>
              <a:t>Negotiate &amp; Close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2224026" y="418900"/>
            <a:ext cx="1200900" cy="556500"/>
            <a:chOff x="0" y="0"/>
            <a:chExt cx="1601200" cy="742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25400" y="25400"/>
              <a:ext cx="1550416" cy="691261"/>
            </a:xfrm>
            <a:custGeom>
              <a:avLst/>
              <a:gdLst/>
              <a:ahLst/>
              <a:cxnLst/>
              <a:rect r="r" b="b" t="t" l="l"/>
              <a:pathLst>
                <a:path h="691261" w="1550416">
                  <a:moveTo>
                    <a:pt x="0" y="0"/>
                  </a:moveTo>
                  <a:lnTo>
                    <a:pt x="1550416" y="0"/>
                  </a:lnTo>
                  <a:lnTo>
                    <a:pt x="1550416" y="691261"/>
                  </a:lnTo>
                  <a:lnTo>
                    <a:pt x="0" y="691261"/>
                  </a:ln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01216" cy="742061"/>
            </a:xfrm>
            <a:custGeom>
              <a:avLst/>
              <a:gdLst/>
              <a:ahLst/>
              <a:cxnLst/>
              <a:rect r="r" b="b" t="t" l="l"/>
              <a:pathLst>
                <a:path h="742061" w="1601216">
                  <a:moveTo>
                    <a:pt x="25400" y="0"/>
                  </a:moveTo>
                  <a:lnTo>
                    <a:pt x="1575816" y="0"/>
                  </a:lnTo>
                  <a:cubicBezTo>
                    <a:pt x="1589786" y="0"/>
                    <a:pt x="1601216" y="11430"/>
                    <a:pt x="1601216" y="25400"/>
                  </a:cubicBezTo>
                  <a:lnTo>
                    <a:pt x="1601216" y="716661"/>
                  </a:lnTo>
                  <a:cubicBezTo>
                    <a:pt x="1601216" y="730631"/>
                    <a:pt x="1589786" y="742061"/>
                    <a:pt x="1575816" y="742061"/>
                  </a:cubicBezTo>
                  <a:lnTo>
                    <a:pt x="25400" y="742061"/>
                  </a:lnTo>
                  <a:cubicBezTo>
                    <a:pt x="11430" y="742061"/>
                    <a:pt x="0" y="730631"/>
                    <a:pt x="0" y="716661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716661"/>
                  </a:lnTo>
                  <a:lnTo>
                    <a:pt x="25400" y="716661"/>
                  </a:lnTo>
                  <a:lnTo>
                    <a:pt x="25400" y="691261"/>
                  </a:lnTo>
                  <a:lnTo>
                    <a:pt x="1575816" y="691261"/>
                  </a:lnTo>
                  <a:lnTo>
                    <a:pt x="1575816" y="716661"/>
                  </a:lnTo>
                  <a:lnTo>
                    <a:pt x="1550416" y="716661"/>
                  </a:lnTo>
                  <a:lnTo>
                    <a:pt x="1550416" y="25400"/>
                  </a:lnTo>
                  <a:lnTo>
                    <a:pt x="1575816" y="25400"/>
                  </a:lnTo>
                  <a:lnTo>
                    <a:pt x="1575816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2634700" y="205700"/>
            <a:ext cx="823200" cy="61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"/>
              </a:lnSpc>
            </a:pPr>
            <a:r>
              <a:rPr lang="en-US" b="true" sz="1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Pitch </a:t>
            </a:r>
          </a:p>
        </p:txBody>
      </p:sp>
      <p:sp>
        <p:nvSpPr>
          <p:cNvPr name="Freeform 33" id="33" descr="Icon Image "/>
          <p:cNvSpPr/>
          <p:nvPr/>
        </p:nvSpPr>
        <p:spPr>
          <a:xfrm flipH="false" flipV="false" rot="0">
            <a:off x="2312594" y="497882"/>
            <a:ext cx="387304" cy="382516"/>
          </a:xfrm>
          <a:custGeom>
            <a:avLst/>
            <a:gdLst/>
            <a:ahLst/>
            <a:cxnLst/>
            <a:rect r="r" b="b" t="t" l="l"/>
            <a:pathLst>
              <a:path h="382516" w="387304">
                <a:moveTo>
                  <a:pt x="0" y="0"/>
                </a:moveTo>
                <a:lnTo>
                  <a:pt x="387304" y="0"/>
                </a:lnTo>
                <a:lnTo>
                  <a:pt x="387304" y="382516"/>
                </a:lnTo>
                <a:lnTo>
                  <a:pt x="0" y="3825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12"/>
            </a:stretch>
          </a:blipFill>
        </p:spPr>
      </p:sp>
      <p:sp>
        <p:nvSpPr>
          <p:cNvPr name="AutoShape 34" id="34"/>
          <p:cNvSpPr/>
          <p:nvPr/>
        </p:nvSpPr>
        <p:spPr>
          <a:xfrm rot="5359943">
            <a:off x="13777520" y="3822450"/>
            <a:ext cx="16349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5359943">
            <a:off x="7363270" y="3822450"/>
            <a:ext cx="16349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5359943">
            <a:off x="10657770" y="3822450"/>
            <a:ext cx="16349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2395402" y="1621200"/>
            <a:ext cx="2173394" cy="931350"/>
          </a:xfrm>
          <a:custGeom>
            <a:avLst/>
            <a:gdLst/>
            <a:ahLst/>
            <a:cxnLst/>
            <a:rect r="r" b="b" t="t" l="l"/>
            <a:pathLst>
              <a:path h="931350" w="2173394">
                <a:moveTo>
                  <a:pt x="0" y="0"/>
                </a:moveTo>
                <a:lnTo>
                  <a:pt x="2173394" y="0"/>
                </a:lnTo>
                <a:lnTo>
                  <a:pt x="2173394" y="931350"/>
                </a:lnTo>
                <a:lnTo>
                  <a:pt x="0" y="9313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9279" r="-3" b="0"/>
            </a:stretch>
          </a:blipFill>
        </p:spPr>
      </p:sp>
      <p:sp>
        <p:nvSpPr>
          <p:cNvPr name="AutoShape 38" id="38"/>
          <p:cNvSpPr/>
          <p:nvPr/>
        </p:nvSpPr>
        <p:spPr>
          <a:xfrm rot="5359943">
            <a:off x="4216670" y="3822450"/>
            <a:ext cx="1634961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9" id="39" descr="Icon Image "/>
          <p:cNvSpPr/>
          <p:nvPr/>
        </p:nvSpPr>
        <p:spPr>
          <a:xfrm flipH="false" flipV="false" rot="0">
            <a:off x="15637444" y="4437932"/>
            <a:ext cx="387304" cy="382516"/>
          </a:xfrm>
          <a:custGeom>
            <a:avLst/>
            <a:gdLst/>
            <a:ahLst/>
            <a:cxnLst/>
            <a:rect r="r" b="b" t="t" l="l"/>
            <a:pathLst>
              <a:path h="382516" w="387304">
                <a:moveTo>
                  <a:pt x="0" y="0"/>
                </a:moveTo>
                <a:lnTo>
                  <a:pt x="387304" y="0"/>
                </a:lnTo>
                <a:lnTo>
                  <a:pt x="387304" y="382516"/>
                </a:lnTo>
                <a:lnTo>
                  <a:pt x="0" y="3825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12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1317825" y="9559451"/>
            <a:ext cx="6382050" cy="479850"/>
            <a:chOff x="0" y="0"/>
            <a:chExt cx="8509400" cy="639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12700" y="12700"/>
              <a:ext cx="8483981" cy="614426"/>
            </a:xfrm>
            <a:custGeom>
              <a:avLst/>
              <a:gdLst/>
              <a:ahLst/>
              <a:cxnLst/>
              <a:rect r="r" b="b" t="t" l="l"/>
              <a:pathLst>
                <a:path h="614426" w="8483981">
                  <a:moveTo>
                    <a:pt x="0" y="0"/>
                  </a:moveTo>
                  <a:lnTo>
                    <a:pt x="8165084" y="0"/>
                  </a:lnTo>
                  <a:lnTo>
                    <a:pt x="8483981" y="307213"/>
                  </a:lnTo>
                  <a:lnTo>
                    <a:pt x="8165084" y="614426"/>
                  </a:lnTo>
                  <a:lnTo>
                    <a:pt x="0" y="614426"/>
                  </a:lnTo>
                  <a:close/>
                </a:path>
              </a:pathLst>
            </a:custGeom>
            <a:solidFill>
              <a:srgbClr val="EA9999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509381" cy="639826"/>
            </a:xfrm>
            <a:custGeom>
              <a:avLst/>
              <a:gdLst/>
              <a:ahLst/>
              <a:cxnLst/>
              <a:rect r="r" b="b" t="t" l="l"/>
              <a:pathLst>
                <a:path h="639826" w="8509381">
                  <a:moveTo>
                    <a:pt x="12700" y="0"/>
                  </a:moveTo>
                  <a:lnTo>
                    <a:pt x="8177784" y="0"/>
                  </a:lnTo>
                  <a:cubicBezTo>
                    <a:pt x="8181086" y="0"/>
                    <a:pt x="8184261" y="1270"/>
                    <a:pt x="8186547" y="3556"/>
                  </a:cubicBezTo>
                  <a:lnTo>
                    <a:pt x="8505444" y="310769"/>
                  </a:lnTo>
                  <a:cubicBezTo>
                    <a:pt x="8507984" y="313182"/>
                    <a:pt x="8509381" y="316484"/>
                    <a:pt x="8509381" y="319913"/>
                  </a:cubicBezTo>
                  <a:cubicBezTo>
                    <a:pt x="8509381" y="323342"/>
                    <a:pt x="8507984" y="326644"/>
                    <a:pt x="8505444" y="329057"/>
                  </a:cubicBezTo>
                  <a:lnTo>
                    <a:pt x="8186547" y="636270"/>
                  </a:lnTo>
                  <a:cubicBezTo>
                    <a:pt x="8184134" y="638556"/>
                    <a:pt x="8181086" y="639826"/>
                    <a:pt x="8177784" y="639826"/>
                  </a:cubicBezTo>
                  <a:lnTo>
                    <a:pt x="12700" y="639826"/>
                  </a:lnTo>
                  <a:cubicBezTo>
                    <a:pt x="5715" y="639826"/>
                    <a:pt x="0" y="634111"/>
                    <a:pt x="0" y="62712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27126"/>
                  </a:lnTo>
                  <a:lnTo>
                    <a:pt x="12700" y="627126"/>
                  </a:lnTo>
                  <a:lnTo>
                    <a:pt x="12700" y="614426"/>
                  </a:lnTo>
                  <a:lnTo>
                    <a:pt x="8177784" y="614426"/>
                  </a:lnTo>
                  <a:lnTo>
                    <a:pt x="8177784" y="627126"/>
                  </a:lnTo>
                  <a:lnTo>
                    <a:pt x="8169021" y="617982"/>
                  </a:lnTo>
                  <a:lnTo>
                    <a:pt x="8487918" y="310769"/>
                  </a:lnTo>
                  <a:lnTo>
                    <a:pt x="8496681" y="319913"/>
                  </a:lnTo>
                  <a:lnTo>
                    <a:pt x="8487918" y="329057"/>
                  </a:lnTo>
                  <a:lnTo>
                    <a:pt x="8168894" y="21844"/>
                  </a:lnTo>
                  <a:lnTo>
                    <a:pt x="8177657" y="12700"/>
                  </a:lnTo>
                  <a:lnTo>
                    <a:pt x="817765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A9999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8509400" cy="66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  <a:r>
                <a:rPr lang="en-US" b="true" sz="1399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Sales coaching insights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2267425" y="9551487"/>
            <a:ext cx="6014850" cy="479850"/>
            <a:chOff x="0" y="0"/>
            <a:chExt cx="8019800" cy="639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12700" y="12700"/>
              <a:ext cx="7994396" cy="614426"/>
            </a:xfrm>
            <a:custGeom>
              <a:avLst/>
              <a:gdLst/>
              <a:ahLst/>
              <a:cxnLst/>
              <a:rect r="r" b="b" t="t" l="l"/>
              <a:pathLst>
                <a:path h="614426" w="7994396">
                  <a:moveTo>
                    <a:pt x="7994396" y="0"/>
                  </a:moveTo>
                  <a:lnTo>
                    <a:pt x="318897" y="0"/>
                  </a:lnTo>
                  <a:lnTo>
                    <a:pt x="0" y="307213"/>
                  </a:lnTo>
                  <a:lnTo>
                    <a:pt x="318897" y="614426"/>
                  </a:lnTo>
                  <a:lnTo>
                    <a:pt x="7994396" y="614426"/>
                  </a:lnTo>
                  <a:close/>
                </a:path>
              </a:pathLst>
            </a:custGeom>
            <a:solidFill>
              <a:srgbClr val="EA9999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019796" cy="639826"/>
            </a:xfrm>
            <a:custGeom>
              <a:avLst/>
              <a:gdLst/>
              <a:ahLst/>
              <a:cxnLst/>
              <a:rect r="r" b="b" t="t" l="l"/>
              <a:pathLst>
                <a:path h="639826" w="8019796">
                  <a:moveTo>
                    <a:pt x="8007096" y="25400"/>
                  </a:moveTo>
                  <a:lnTo>
                    <a:pt x="331597" y="25400"/>
                  </a:lnTo>
                  <a:lnTo>
                    <a:pt x="331597" y="12700"/>
                  </a:lnTo>
                  <a:lnTo>
                    <a:pt x="340360" y="21844"/>
                  </a:lnTo>
                  <a:lnTo>
                    <a:pt x="21463" y="329057"/>
                  </a:lnTo>
                  <a:lnTo>
                    <a:pt x="12700" y="319913"/>
                  </a:lnTo>
                  <a:lnTo>
                    <a:pt x="21463" y="310769"/>
                  </a:lnTo>
                  <a:lnTo>
                    <a:pt x="340360" y="617982"/>
                  </a:lnTo>
                  <a:lnTo>
                    <a:pt x="331597" y="627126"/>
                  </a:lnTo>
                  <a:lnTo>
                    <a:pt x="331597" y="614426"/>
                  </a:lnTo>
                  <a:lnTo>
                    <a:pt x="8007096" y="614426"/>
                  </a:lnTo>
                  <a:lnTo>
                    <a:pt x="8007096" y="627126"/>
                  </a:lnTo>
                  <a:lnTo>
                    <a:pt x="7994396" y="627126"/>
                  </a:lnTo>
                  <a:lnTo>
                    <a:pt x="7994396" y="12700"/>
                  </a:lnTo>
                  <a:lnTo>
                    <a:pt x="8007096" y="12700"/>
                  </a:lnTo>
                  <a:lnTo>
                    <a:pt x="8007096" y="25400"/>
                  </a:lnTo>
                  <a:moveTo>
                    <a:pt x="8007096" y="0"/>
                  </a:moveTo>
                  <a:cubicBezTo>
                    <a:pt x="8014081" y="0"/>
                    <a:pt x="8019796" y="5715"/>
                    <a:pt x="8019796" y="12700"/>
                  </a:cubicBezTo>
                  <a:lnTo>
                    <a:pt x="8019796" y="627126"/>
                  </a:lnTo>
                  <a:cubicBezTo>
                    <a:pt x="8019796" y="634111"/>
                    <a:pt x="8014081" y="639826"/>
                    <a:pt x="8007096" y="639826"/>
                  </a:cubicBezTo>
                  <a:lnTo>
                    <a:pt x="331597" y="639826"/>
                  </a:lnTo>
                  <a:cubicBezTo>
                    <a:pt x="328295" y="639826"/>
                    <a:pt x="325120" y="638556"/>
                    <a:pt x="322834" y="636270"/>
                  </a:cubicBezTo>
                  <a:lnTo>
                    <a:pt x="3937" y="329057"/>
                  </a:lnTo>
                  <a:cubicBezTo>
                    <a:pt x="1397" y="326644"/>
                    <a:pt x="0" y="323342"/>
                    <a:pt x="0" y="319913"/>
                  </a:cubicBezTo>
                  <a:cubicBezTo>
                    <a:pt x="0" y="316484"/>
                    <a:pt x="1397" y="313182"/>
                    <a:pt x="3937" y="310769"/>
                  </a:cubicBezTo>
                  <a:lnTo>
                    <a:pt x="322834" y="3556"/>
                  </a:lnTo>
                  <a:cubicBezTo>
                    <a:pt x="325247" y="1270"/>
                    <a:pt x="328422" y="0"/>
                    <a:pt x="331597" y="0"/>
                  </a:cubicBezTo>
                  <a:lnTo>
                    <a:pt x="8007096" y="0"/>
                  </a:lnTo>
                  <a:close/>
                </a:path>
              </a:pathLst>
            </a:custGeom>
            <a:solidFill>
              <a:srgbClr val="EA9999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28575"/>
              <a:ext cx="8019800" cy="66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  <a:r>
                <a:rPr lang="en-US" b="true" sz="1399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AI driven automated activity capture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8159775" y="9554901"/>
            <a:ext cx="3313650" cy="479850"/>
            <a:chOff x="0" y="0"/>
            <a:chExt cx="4418200" cy="6398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12700" y="12700"/>
              <a:ext cx="4392803" cy="614426"/>
            </a:xfrm>
            <a:custGeom>
              <a:avLst/>
              <a:gdLst/>
              <a:ahLst/>
              <a:cxnLst/>
              <a:rect r="r" b="b" t="t" l="l"/>
              <a:pathLst>
                <a:path h="614426" w="4392803">
                  <a:moveTo>
                    <a:pt x="0" y="0"/>
                  </a:moveTo>
                  <a:lnTo>
                    <a:pt x="4392803" y="0"/>
                  </a:lnTo>
                  <a:lnTo>
                    <a:pt x="4392803" y="614426"/>
                  </a:lnTo>
                  <a:lnTo>
                    <a:pt x="0" y="614426"/>
                  </a:lnTo>
                  <a:close/>
                </a:path>
              </a:pathLst>
            </a:custGeom>
            <a:solidFill>
              <a:srgbClr val="EA9999"/>
            </a:solid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4418203" cy="639826"/>
            </a:xfrm>
            <a:custGeom>
              <a:avLst/>
              <a:gdLst/>
              <a:ahLst/>
              <a:cxnLst/>
              <a:rect r="r" b="b" t="t" l="l"/>
              <a:pathLst>
                <a:path h="639826" w="4418203">
                  <a:moveTo>
                    <a:pt x="12700" y="0"/>
                  </a:moveTo>
                  <a:lnTo>
                    <a:pt x="4405503" y="0"/>
                  </a:lnTo>
                  <a:cubicBezTo>
                    <a:pt x="4412488" y="0"/>
                    <a:pt x="4418203" y="5715"/>
                    <a:pt x="4418203" y="12700"/>
                  </a:cubicBezTo>
                  <a:lnTo>
                    <a:pt x="4418203" y="627126"/>
                  </a:lnTo>
                  <a:cubicBezTo>
                    <a:pt x="4418203" y="634111"/>
                    <a:pt x="4412488" y="639826"/>
                    <a:pt x="4405503" y="639826"/>
                  </a:cubicBezTo>
                  <a:lnTo>
                    <a:pt x="12700" y="639826"/>
                  </a:lnTo>
                  <a:cubicBezTo>
                    <a:pt x="5715" y="639826"/>
                    <a:pt x="0" y="634111"/>
                    <a:pt x="0" y="627126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27126"/>
                  </a:lnTo>
                  <a:lnTo>
                    <a:pt x="12700" y="627126"/>
                  </a:lnTo>
                  <a:lnTo>
                    <a:pt x="12700" y="614426"/>
                  </a:lnTo>
                  <a:lnTo>
                    <a:pt x="4405503" y="614426"/>
                  </a:lnTo>
                  <a:lnTo>
                    <a:pt x="4405503" y="627126"/>
                  </a:lnTo>
                  <a:lnTo>
                    <a:pt x="4392803" y="627126"/>
                  </a:lnTo>
                  <a:lnTo>
                    <a:pt x="4392803" y="12700"/>
                  </a:lnTo>
                  <a:lnTo>
                    <a:pt x="4405503" y="12700"/>
                  </a:lnTo>
                  <a:lnTo>
                    <a:pt x="440550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EA9999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4418200" cy="66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  <a:r>
                <a:rPr lang="en-US" b="true" sz="1399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Engagement scoring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0" y="0"/>
            <a:ext cx="2046600" cy="10287000"/>
            <a:chOff x="0" y="0"/>
            <a:chExt cx="2728800" cy="13716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728849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728849">
                  <a:moveTo>
                    <a:pt x="0" y="0"/>
                  </a:moveTo>
                  <a:lnTo>
                    <a:pt x="2728849" y="0"/>
                  </a:lnTo>
                  <a:lnTo>
                    <a:pt x="2728849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4" id="54"/>
          <p:cNvSpPr txBox="true"/>
          <p:nvPr/>
        </p:nvSpPr>
        <p:spPr>
          <a:xfrm rot="0">
            <a:off x="208492" y="1734915"/>
            <a:ext cx="1640725" cy="7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2"/>
              </a:lnSpc>
            </a:pPr>
            <a:r>
              <a:rPr lang="en-US" b="true" sz="1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Velocity Sales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Plays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08492" y="3237631"/>
            <a:ext cx="1640725" cy="7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2"/>
              </a:lnSpc>
            </a:pPr>
            <a:r>
              <a:rPr lang="en-US" b="true" sz="1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Velocity Sales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Process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2066500" y="4129400"/>
            <a:ext cx="15747000" cy="723600"/>
            <a:chOff x="0" y="0"/>
            <a:chExt cx="20996000" cy="964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0996021" cy="964819"/>
            </a:xfrm>
            <a:custGeom>
              <a:avLst/>
              <a:gdLst/>
              <a:ahLst/>
              <a:cxnLst/>
              <a:rect r="r" b="b" t="t" l="l"/>
              <a:pathLst>
                <a:path h="964819" w="20996021">
                  <a:moveTo>
                    <a:pt x="0" y="0"/>
                  </a:moveTo>
                  <a:lnTo>
                    <a:pt x="20996021" y="0"/>
                  </a:lnTo>
                  <a:lnTo>
                    <a:pt x="20996021" y="964819"/>
                  </a:lnTo>
                  <a:lnTo>
                    <a:pt x="0" y="964819"/>
                  </a:lnTo>
                  <a:close/>
                </a:path>
              </a:pathLst>
            </a:custGeom>
            <a:solidFill>
              <a:srgbClr val="D8D8D8"/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19050"/>
              <a:ext cx="20996000" cy="983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  <a:r>
                <a:rPr lang="en-US" b="true" sz="1800">
                  <a:solidFill>
                    <a:srgbClr val="595959"/>
                  </a:solidFill>
                  <a:latin typeface="Arimo Bold"/>
                  <a:ea typeface="Arimo Bold"/>
                  <a:cs typeface="Arimo Bold"/>
                  <a:sym typeface="Arimo Bold"/>
                </a:rPr>
                <a:t>Use the right content &amp; tools with integrated guided motions to engage, qualify &amp; convert.</a:t>
              </a:r>
            </a:p>
          </p:txBody>
        </p:sp>
      </p:grpSp>
      <p:sp>
        <p:nvSpPr>
          <p:cNvPr name="Freeform 59" id="59" descr="Icon image"/>
          <p:cNvSpPr/>
          <p:nvPr/>
        </p:nvSpPr>
        <p:spPr>
          <a:xfrm flipH="false" flipV="false" rot="0">
            <a:off x="3348794" y="4301850"/>
            <a:ext cx="387300" cy="388698"/>
          </a:xfrm>
          <a:custGeom>
            <a:avLst/>
            <a:gdLst/>
            <a:ahLst/>
            <a:cxnLst/>
            <a:rect r="r" b="b" t="t" l="l"/>
            <a:pathLst>
              <a:path h="388698" w="387300">
                <a:moveTo>
                  <a:pt x="0" y="0"/>
                </a:moveTo>
                <a:lnTo>
                  <a:pt x="387300" y="0"/>
                </a:lnTo>
                <a:lnTo>
                  <a:pt x="387300" y="388698"/>
                </a:lnTo>
                <a:lnTo>
                  <a:pt x="0" y="3886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138"/>
            </a:stretch>
          </a:blipFill>
        </p:spPr>
      </p:sp>
      <p:sp>
        <p:nvSpPr>
          <p:cNvPr name="TextBox 60" id="60"/>
          <p:cNvSpPr txBox="true"/>
          <p:nvPr/>
        </p:nvSpPr>
        <p:spPr>
          <a:xfrm rot="0">
            <a:off x="208492" y="4079357"/>
            <a:ext cx="1640725" cy="7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2"/>
              </a:lnSpc>
            </a:pPr>
            <a:r>
              <a:rPr lang="en-US" b="true" sz="1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Velocity Sales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Tools &amp; Content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94942" y="5297531"/>
            <a:ext cx="1640725" cy="7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2"/>
              </a:lnSpc>
            </a:pPr>
            <a:r>
              <a:rPr lang="en-US" b="true" sz="1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Velocity Sales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Behaviors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Dialogues &amp; Vitals 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031775" y="5184233"/>
            <a:ext cx="3101050" cy="7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Target buyers &amp; identify </a:t>
            </a:r>
            <a:r>
              <a:rPr lang="en-US" b="true" sz="18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PAIN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382313" y="5184233"/>
            <a:ext cx="2989450" cy="7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Co-create buying </a:t>
            </a:r>
          </a:p>
          <a:p>
            <a:pPr algn="ctr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279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VISION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8621251" y="5184233"/>
            <a:ext cx="3157450" cy="7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Confirm pain &amp; access</a:t>
            </a:r>
          </a:p>
          <a:p>
            <a:pPr algn="ctr">
              <a:lnSpc>
                <a:spcPts val="3359"/>
              </a:lnSpc>
            </a:pPr>
            <a:r>
              <a:rPr lang="en-US" b="true" sz="279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POWER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2028189" y="5184233"/>
            <a:ext cx="2989450" cy="7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Position differentiated</a:t>
            </a:r>
          </a:p>
          <a:p>
            <a:pPr algn="ctr">
              <a:lnSpc>
                <a:spcPts val="3359"/>
              </a:lnSpc>
            </a:pPr>
            <a:r>
              <a:rPr lang="en-US" b="true" sz="279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VALUE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5267125" y="5184233"/>
            <a:ext cx="2989450" cy="79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Reduce risk &amp; create</a:t>
            </a:r>
          </a:p>
          <a:p>
            <a:pPr algn="ctr">
              <a:lnSpc>
                <a:spcPts val="3359"/>
              </a:lnSpc>
            </a:pPr>
            <a:r>
              <a:rPr lang="en-US" b="true" sz="279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CONSENSUS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789240" y="8954129"/>
            <a:ext cx="1059925" cy="67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2"/>
              </a:lnSpc>
            </a:pPr>
            <a:r>
              <a:rPr lang="en-US" b="true" sz="1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Velocity 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Gates</a:t>
            </a:r>
          </a:p>
          <a:p>
            <a:pPr algn="r">
              <a:lnSpc>
                <a:spcPts val="2687"/>
              </a:lnSpc>
            </a:pPr>
          </a:p>
        </p:txBody>
      </p:sp>
      <p:grpSp>
        <p:nvGrpSpPr>
          <p:cNvPr name="Group 68" id="68"/>
          <p:cNvGrpSpPr/>
          <p:nvPr/>
        </p:nvGrpSpPr>
        <p:grpSpPr>
          <a:xfrm rot="0">
            <a:off x="13881266" y="9011399"/>
            <a:ext cx="1920150" cy="411300"/>
            <a:chOff x="0" y="0"/>
            <a:chExt cx="2560200" cy="5484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560193" cy="548386"/>
            </a:xfrm>
            <a:custGeom>
              <a:avLst/>
              <a:gdLst/>
              <a:ahLst/>
              <a:cxnLst/>
              <a:rect r="r" b="b" t="t" l="l"/>
              <a:pathLst>
                <a:path h="548386" w="2560193">
                  <a:moveTo>
                    <a:pt x="0" y="0"/>
                  </a:moveTo>
                  <a:lnTo>
                    <a:pt x="2560193" y="0"/>
                  </a:lnTo>
                  <a:lnTo>
                    <a:pt x="2560193" y="548386"/>
                  </a:lnTo>
                  <a:lnTo>
                    <a:pt x="0" y="54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19050"/>
              <a:ext cx="2560200" cy="5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36"/>
                </a:lnSpc>
              </a:pPr>
              <a:r>
                <a:rPr lang="en-US" b="true" sz="1600">
                  <a:solidFill>
                    <a:srgbClr val="D5291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COLLABORATION </a:t>
              </a:r>
            </a:p>
            <a:p>
              <a:pPr algn="ctr">
                <a:lnSpc>
                  <a:spcPts val="1536"/>
                </a:lnSpc>
              </a:pPr>
              <a:r>
                <a:rPr lang="en-US" b="true" sz="1600">
                  <a:solidFill>
                    <a:srgbClr val="D5291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ACTIONS AGREED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4220837" y="9011399"/>
            <a:ext cx="1920150" cy="411300"/>
            <a:chOff x="0" y="0"/>
            <a:chExt cx="2560200" cy="5484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2560193" cy="548386"/>
            </a:xfrm>
            <a:custGeom>
              <a:avLst/>
              <a:gdLst/>
              <a:ahLst/>
              <a:cxnLst/>
              <a:rect r="r" b="b" t="t" l="l"/>
              <a:pathLst>
                <a:path h="548386" w="2560193">
                  <a:moveTo>
                    <a:pt x="0" y="0"/>
                  </a:moveTo>
                  <a:lnTo>
                    <a:pt x="2560193" y="0"/>
                  </a:lnTo>
                  <a:lnTo>
                    <a:pt x="2560193" y="548386"/>
                  </a:lnTo>
                  <a:lnTo>
                    <a:pt x="0" y="54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19050"/>
              <a:ext cx="2560200" cy="5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36"/>
                </a:lnSpc>
              </a:pPr>
              <a:r>
                <a:rPr lang="en-US" b="true" sz="1600">
                  <a:solidFill>
                    <a:srgbClr val="D5291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SCHEDULED</a:t>
              </a:r>
            </a:p>
            <a:p>
              <a:pPr algn="ctr">
                <a:lnSpc>
                  <a:spcPts val="1536"/>
                </a:lnSpc>
              </a:pPr>
              <a:r>
                <a:rPr lang="en-US" b="true" sz="1600">
                  <a:solidFill>
                    <a:srgbClr val="D5291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MEETING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7449776" y="9011399"/>
            <a:ext cx="1920150" cy="411300"/>
            <a:chOff x="0" y="0"/>
            <a:chExt cx="2560200" cy="5484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560193" cy="548386"/>
            </a:xfrm>
            <a:custGeom>
              <a:avLst/>
              <a:gdLst/>
              <a:ahLst/>
              <a:cxnLst/>
              <a:rect r="r" b="b" t="t" l="l"/>
              <a:pathLst>
                <a:path h="548386" w="2560193">
                  <a:moveTo>
                    <a:pt x="0" y="0"/>
                  </a:moveTo>
                  <a:lnTo>
                    <a:pt x="2560193" y="0"/>
                  </a:lnTo>
                  <a:lnTo>
                    <a:pt x="2560193" y="548386"/>
                  </a:lnTo>
                  <a:lnTo>
                    <a:pt x="0" y="54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19050"/>
              <a:ext cx="2560200" cy="5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36"/>
                </a:lnSpc>
              </a:pPr>
              <a:r>
                <a:rPr lang="en-US" b="true" sz="1600">
                  <a:solidFill>
                    <a:srgbClr val="D5291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CONFIRMED BUYING CRITERIA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10643928" y="9011399"/>
            <a:ext cx="1920150" cy="411300"/>
            <a:chOff x="0" y="0"/>
            <a:chExt cx="2560200" cy="5484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2560193" cy="548386"/>
            </a:xfrm>
            <a:custGeom>
              <a:avLst/>
              <a:gdLst/>
              <a:ahLst/>
              <a:cxnLst/>
              <a:rect r="r" b="b" t="t" l="l"/>
              <a:pathLst>
                <a:path h="548386" w="2560193">
                  <a:moveTo>
                    <a:pt x="0" y="0"/>
                  </a:moveTo>
                  <a:lnTo>
                    <a:pt x="2560193" y="0"/>
                  </a:lnTo>
                  <a:lnTo>
                    <a:pt x="2560193" y="548386"/>
                  </a:lnTo>
                  <a:lnTo>
                    <a:pt x="0" y="54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19050"/>
              <a:ext cx="2560200" cy="529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36"/>
                </a:lnSpc>
              </a:pPr>
              <a:r>
                <a:rPr lang="en-US" b="true" sz="1600">
                  <a:solidFill>
                    <a:srgbClr val="D5291E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CONFIRMED PAIN WITH DECISION MAKER</a:t>
              </a:r>
            </a:p>
          </p:txBody>
        </p:sp>
      </p:grpSp>
      <p:sp>
        <p:nvSpPr>
          <p:cNvPr name="Freeform 80" id="80"/>
          <p:cNvSpPr/>
          <p:nvPr/>
        </p:nvSpPr>
        <p:spPr>
          <a:xfrm flipH="false" flipV="false" rot="0">
            <a:off x="13057300" y="338504"/>
            <a:ext cx="4658268" cy="1023550"/>
          </a:xfrm>
          <a:custGeom>
            <a:avLst/>
            <a:gdLst/>
            <a:ahLst/>
            <a:cxnLst/>
            <a:rect r="r" b="b" t="t" l="l"/>
            <a:pathLst>
              <a:path h="1023550" w="4658268">
                <a:moveTo>
                  <a:pt x="0" y="0"/>
                </a:moveTo>
                <a:lnTo>
                  <a:pt x="4658268" y="0"/>
                </a:lnTo>
                <a:lnTo>
                  <a:pt x="4658268" y="1023550"/>
                </a:lnTo>
                <a:lnTo>
                  <a:pt x="0" y="1023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81" id="81"/>
          <p:cNvGrpSpPr/>
          <p:nvPr/>
        </p:nvGrpSpPr>
        <p:grpSpPr>
          <a:xfrm rot="0">
            <a:off x="4645604" y="1759750"/>
            <a:ext cx="1856400" cy="548400"/>
            <a:chOff x="0" y="0"/>
            <a:chExt cx="2475200" cy="73120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2475230" cy="731139"/>
            </a:xfrm>
            <a:custGeom>
              <a:avLst/>
              <a:gdLst/>
              <a:ahLst/>
              <a:cxnLst/>
              <a:rect r="r" b="b" t="t" l="l"/>
              <a:pathLst>
                <a:path h="731139" w="2475230">
                  <a:moveTo>
                    <a:pt x="0" y="0"/>
                  </a:moveTo>
                  <a:lnTo>
                    <a:pt x="2475230" y="0"/>
                  </a:lnTo>
                  <a:lnTo>
                    <a:pt x="2475230" y="731139"/>
                  </a:lnTo>
                  <a:lnTo>
                    <a:pt x="0" y="73113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0" y="19050"/>
              <a:ext cx="2475200" cy="712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536"/>
                </a:lnSpc>
              </a:pPr>
              <a:r>
                <a:rPr lang="en-US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Find </a:t>
              </a:r>
            </a:p>
            <a:p>
              <a:pPr algn="l">
                <a:lnSpc>
                  <a:spcPts val="1536"/>
                </a:lnSpc>
              </a:pPr>
              <a:r>
                <a:rPr lang="en-US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New</a:t>
              </a:r>
            </a:p>
          </p:txBody>
        </p:sp>
      </p:grpSp>
      <p:sp>
        <p:nvSpPr>
          <p:cNvPr name="TextBox 84" id="84"/>
          <p:cNvSpPr txBox="true"/>
          <p:nvPr/>
        </p:nvSpPr>
        <p:spPr>
          <a:xfrm rot="5400000">
            <a:off x="20044450" y="7968132"/>
            <a:ext cx="5150550" cy="6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79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&gt;&gt;&gt;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208492" y="283065"/>
            <a:ext cx="1640725" cy="7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52"/>
              </a:lnSpc>
            </a:pPr>
            <a:r>
              <a:rPr lang="en-US" b="true" sz="12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Velocity Sales</a:t>
            </a:r>
          </a:p>
          <a:p>
            <a:pPr algn="r">
              <a:lnSpc>
                <a:spcPts val="2304"/>
              </a:lnSpc>
            </a:pPr>
            <a:r>
              <a:rPr lang="en-US" b="true" sz="24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Pitches</a:t>
            </a:r>
          </a:p>
        </p:txBody>
      </p:sp>
      <p:grpSp>
        <p:nvGrpSpPr>
          <p:cNvPr name="Group 86" id="86"/>
          <p:cNvGrpSpPr/>
          <p:nvPr/>
        </p:nvGrpSpPr>
        <p:grpSpPr>
          <a:xfrm rot="0">
            <a:off x="6849246" y="1759750"/>
            <a:ext cx="1856400" cy="548400"/>
            <a:chOff x="0" y="0"/>
            <a:chExt cx="2475200" cy="7312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2475230" cy="731139"/>
            </a:xfrm>
            <a:custGeom>
              <a:avLst/>
              <a:gdLst/>
              <a:ahLst/>
              <a:cxnLst/>
              <a:rect r="r" b="b" t="t" l="l"/>
              <a:pathLst>
                <a:path h="731139" w="2475230">
                  <a:moveTo>
                    <a:pt x="0" y="0"/>
                  </a:moveTo>
                  <a:lnTo>
                    <a:pt x="2475230" y="0"/>
                  </a:lnTo>
                  <a:lnTo>
                    <a:pt x="2475230" y="731139"/>
                  </a:lnTo>
                  <a:lnTo>
                    <a:pt x="0" y="73113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19050"/>
              <a:ext cx="2475200" cy="712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536"/>
                </a:lnSpc>
              </a:pPr>
              <a:r>
                <a:rPr lang="en-US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Keep &amp; </a:t>
              </a:r>
            </a:p>
            <a:p>
              <a:pPr algn="l">
                <a:lnSpc>
                  <a:spcPts val="1536"/>
                </a:lnSpc>
              </a:pPr>
              <a:r>
                <a:rPr lang="en-US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Cultivate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8346583" y="1734275"/>
            <a:ext cx="592650" cy="599250"/>
            <a:chOff x="0" y="0"/>
            <a:chExt cx="790200" cy="7990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12700" y="12700"/>
              <a:ext cx="764794" cy="773557"/>
            </a:xfrm>
            <a:custGeom>
              <a:avLst/>
              <a:gdLst/>
              <a:ahLst/>
              <a:cxnLst/>
              <a:rect r="r" b="b" t="t" l="l"/>
              <a:pathLst>
                <a:path h="773557" w="764794">
                  <a:moveTo>
                    <a:pt x="0" y="386842"/>
                  </a:moveTo>
                  <a:cubicBezTo>
                    <a:pt x="0" y="173228"/>
                    <a:pt x="171196" y="0"/>
                    <a:pt x="382397" y="0"/>
                  </a:cubicBezTo>
                  <a:cubicBezTo>
                    <a:pt x="593598" y="0"/>
                    <a:pt x="764794" y="173228"/>
                    <a:pt x="764794" y="386842"/>
                  </a:cubicBezTo>
                  <a:cubicBezTo>
                    <a:pt x="764794" y="600456"/>
                    <a:pt x="593598" y="773557"/>
                    <a:pt x="382397" y="773557"/>
                  </a:cubicBezTo>
                  <a:cubicBezTo>
                    <a:pt x="171196" y="773557"/>
                    <a:pt x="0" y="600456"/>
                    <a:pt x="0" y="3868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790194" cy="798957"/>
            </a:xfrm>
            <a:custGeom>
              <a:avLst/>
              <a:gdLst/>
              <a:ahLst/>
              <a:cxnLst/>
              <a:rect r="r" b="b" t="t" l="l"/>
              <a:pathLst>
                <a:path h="798957" w="790194">
                  <a:moveTo>
                    <a:pt x="0" y="399542"/>
                  </a:moveTo>
                  <a:cubicBezTo>
                    <a:pt x="0" y="178943"/>
                    <a:pt x="176784" y="0"/>
                    <a:pt x="395097" y="0"/>
                  </a:cubicBezTo>
                  <a:lnTo>
                    <a:pt x="395097" y="12700"/>
                  </a:lnTo>
                  <a:lnTo>
                    <a:pt x="395097" y="0"/>
                  </a:lnTo>
                  <a:cubicBezTo>
                    <a:pt x="613410" y="0"/>
                    <a:pt x="790194" y="178943"/>
                    <a:pt x="790194" y="399542"/>
                  </a:cubicBezTo>
                  <a:cubicBezTo>
                    <a:pt x="790194" y="620141"/>
                    <a:pt x="613410" y="798957"/>
                    <a:pt x="395097" y="798957"/>
                  </a:cubicBezTo>
                  <a:lnTo>
                    <a:pt x="395097" y="786257"/>
                  </a:lnTo>
                  <a:lnTo>
                    <a:pt x="395097" y="798957"/>
                  </a:lnTo>
                  <a:cubicBezTo>
                    <a:pt x="176784" y="798957"/>
                    <a:pt x="0" y="620014"/>
                    <a:pt x="0" y="399542"/>
                  </a:cubicBezTo>
                  <a:lnTo>
                    <a:pt x="12700" y="399542"/>
                  </a:lnTo>
                  <a:lnTo>
                    <a:pt x="23495" y="406273"/>
                  </a:lnTo>
                  <a:cubicBezTo>
                    <a:pt x="20447" y="411099"/>
                    <a:pt x="14732" y="413258"/>
                    <a:pt x="9271" y="411734"/>
                  </a:cubicBezTo>
                  <a:cubicBezTo>
                    <a:pt x="3810" y="410210"/>
                    <a:pt x="0" y="405130"/>
                    <a:pt x="0" y="399542"/>
                  </a:cubicBezTo>
                  <a:moveTo>
                    <a:pt x="25400" y="399542"/>
                  </a:moveTo>
                  <a:lnTo>
                    <a:pt x="12700" y="399542"/>
                  </a:lnTo>
                  <a:lnTo>
                    <a:pt x="1905" y="392811"/>
                  </a:lnTo>
                  <a:cubicBezTo>
                    <a:pt x="4953" y="387985"/>
                    <a:pt x="10668" y="385826"/>
                    <a:pt x="16129" y="387350"/>
                  </a:cubicBezTo>
                  <a:cubicBezTo>
                    <a:pt x="21590" y="388874"/>
                    <a:pt x="25273" y="393954"/>
                    <a:pt x="25273" y="399542"/>
                  </a:cubicBezTo>
                  <a:cubicBezTo>
                    <a:pt x="25400" y="606298"/>
                    <a:pt x="191008" y="773557"/>
                    <a:pt x="395097" y="773557"/>
                  </a:cubicBezTo>
                  <a:cubicBezTo>
                    <a:pt x="599186" y="773557"/>
                    <a:pt x="764794" y="606298"/>
                    <a:pt x="764794" y="399542"/>
                  </a:cubicBezTo>
                  <a:lnTo>
                    <a:pt x="777494" y="399542"/>
                  </a:lnTo>
                  <a:lnTo>
                    <a:pt x="764794" y="399542"/>
                  </a:lnTo>
                  <a:cubicBezTo>
                    <a:pt x="764794" y="192786"/>
                    <a:pt x="599186" y="25400"/>
                    <a:pt x="395097" y="25400"/>
                  </a:cubicBezTo>
                  <a:lnTo>
                    <a:pt x="395097" y="12700"/>
                  </a:lnTo>
                  <a:lnTo>
                    <a:pt x="395097" y="25400"/>
                  </a:lnTo>
                  <a:cubicBezTo>
                    <a:pt x="191008" y="25400"/>
                    <a:pt x="25400" y="192786"/>
                    <a:pt x="25400" y="39954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TextBox 92" id="92"/>
            <p:cNvSpPr txBox="true"/>
            <p:nvPr/>
          </p:nvSpPr>
          <p:spPr>
            <a:xfrm>
              <a:off x="0" y="-9525"/>
              <a:ext cx="790200" cy="80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pic>
        <p:nvPicPr>
          <p:cNvPr name="Picture 93" id="93"/>
          <p:cNvPicPr>
            <a:picLocks noChangeAspect="true"/>
          </p:cNvPicPr>
          <p:nvPr/>
        </p:nvPicPr>
        <p:blipFill>
          <a:blip r:embed="rId11"/>
          <a:srcRect l="23939" t="40687" r="30296" b="32448"/>
          <a:stretch>
            <a:fillRect/>
          </a:stretch>
        </p:blipFill>
        <p:spPr>
          <a:xfrm flipH="false" flipV="false" rot="0">
            <a:off x="3555950" y="417750"/>
            <a:ext cx="1077000" cy="632220"/>
          </a:xfrm>
          <a:prstGeom prst="rect">
            <a:avLst/>
          </a:prstGeom>
        </p:spPr>
      </p:pic>
      <p:grpSp>
        <p:nvGrpSpPr>
          <p:cNvPr name="Group 94" id="94"/>
          <p:cNvGrpSpPr/>
          <p:nvPr/>
        </p:nvGrpSpPr>
        <p:grpSpPr>
          <a:xfrm rot="0">
            <a:off x="6155669" y="1734275"/>
            <a:ext cx="592650" cy="599250"/>
            <a:chOff x="0" y="0"/>
            <a:chExt cx="790200" cy="79900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12700" y="12700"/>
              <a:ext cx="764794" cy="773557"/>
            </a:xfrm>
            <a:custGeom>
              <a:avLst/>
              <a:gdLst/>
              <a:ahLst/>
              <a:cxnLst/>
              <a:rect r="r" b="b" t="t" l="l"/>
              <a:pathLst>
                <a:path h="773557" w="764794">
                  <a:moveTo>
                    <a:pt x="0" y="386842"/>
                  </a:moveTo>
                  <a:cubicBezTo>
                    <a:pt x="0" y="173228"/>
                    <a:pt x="171196" y="0"/>
                    <a:pt x="382397" y="0"/>
                  </a:cubicBezTo>
                  <a:cubicBezTo>
                    <a:pt x="593598" y="0"/>
                    <a:pt x="764794" y="173228"/>
                    <a:pt x="764794" y="386842"/>
                  </a:cubicBezTo>
                  <a:cubicBezTo>
                    <a:pt x="764794" y="600456"/>
                    <a:pt x="593598" y="773557"/>
                    <a:pt x="382397" y="773557"/>
                  </a:cubicBezTo>
                  <a:cubicBezTo>
                    <a:pt x="171196" y="773557"/>
                    <a:pt x="0" y="600456"/>
                    <a:pt x="0" y="3868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790194" cy="798957"/>
            </a:xfrm>
            <a:custGeom>
              <a:avLst/>
              <a:gdLst/>
              <a:ahLst/>
              <a:cxnLst/>
              <a:rect r="r" b="b" t="t" l="l"/>
              <a:pathLst>
                <a:path h="798957" w="790194">
                  <a:moveTo>
                    <a:pt x="0" y="399542"/>
                  </a:moveTo>
                  <a:cubicBezTo>
                    <a:pt x="0" y="178943"/>
                    <a:pt x="176784" y="0"/>
                    <a:pt x="395097" y="0"/>
                  </a:cubicBezTo>
                  <a:lnTo>
                    <a:pt x="395097" y="12700"/>
                  </a:lnTo>
                  <a:lnTo>
                    <a:pt x="395097" y="0"/>
                  </a:lnTo>
                  <a:cubicBezTo>
                    <a:pt x="613410" y="0"/>
                    <a:pt x="790194" y="178943"/>
                    <a:pt x="790194" y="399542"/>
                  </a:cubicBezTo>
                  <a:cubicBezTo>
                    <a:pt x="790194" y="620141"/>
                    <a:pt x="613410" y="798957"/>
                    <a:pt x="395097" y="798957"/>
                  </a:cubicBezTo>
                  <a:lnTo>
                    <a:pt x="395097" y="786257"/>
                  </a:lnTo>
                  <a:lnTo>
                    <a:pt x="395097" y="798957"/>
                  </a:lnTo>
                  <a:cubicBezTo>
                    <a:pt x="176784" y="798957"/>
                    <a:pt x="0" y="620014"/>
                    <a:pt x="0" y="399542"/>
                  </a:cubicBezTo>
                  <a:lnTo>
                    <a:pt x="12700" y="399542"/>
                  </a:lnTo>
                  <a:lnTo>
                    <a:pt x="23495" y="406273"/>
                  </a:lnTo>
                  <a:cubicBezTo>
                    <a:pt x="20447" y="411099"/>
                    <a:pt x="14732" y="413258"/>
                    <a:pt x="9271" y="411734"/>
                  </a:cubicBezTo>
                  <a:cubicBezTo>
                    <a:pt x="3810" y="410210"/>
                    <a:pt x="0" y="405130"/>
                    <a:pt x="0" y="399542"/>
                  </a:cubicBezTo>
                  <a:moveTo>
                    <a:pt x="25400" y="399542"/>
                  </a:moveTo>
                  <a:lnTo>
                    <a:pt x="12700" y="399542"/>
                  </a:lnTo>
                  <a:lnTo>
                    <a:pt x="1905" y="392811"/>
                  </a:lnTo>
                  <a:cubicBezTo>
                    <a:pt x="4953" y="387985"/>
                    <a:pt x="10668" y="385826"/>
                    <a:pt x="16129" y="387350"/>
                  </a:cubicBezTo>
                  <a:cubicBezTo>
                    <a:pt x="21590" y="388874"/>
                    <a:pt x="25273" y="393954"/>
                    <a:pt x="25273" y="399542"/>
                  </a:cubicBezTo>
                  <a:cubicBezTo>
                    <a:pt x="25400" y="606298"/>
                    <a:pt x="191008" y="773557"/>
                    <a:pt x="395097" y="773557"/>
                  </a:cubicBezTo>
                  <a:cubicBezTo>
                    <a:pt x="599186" y="773557"/>
                    <a:pt x="764794" y="606298"/>
                    <a:pt x="764794" y="399542"/>
                  </a:cubicBezTo>
                  <a:lnTo>
                    <a:pt x="777494" y="399542"/>
                  </a:lnTo>
                  <a:lnTo>
                    <a:pt x="764794" y="399542"/>
                  </a:lnTo>
                  <a:cubicBezTo>
                    <a:pt x="764794" y="192786"/>
                    <a:pt x="599186" y="25400"/>
                    <a:pt x="395097" y="25400"/>
                  </a:cubicBezTo>
                  <a:lnTo>
                    <a:pt x="395097" y="12700"/>
                  </a:lnTo>
                  <a:lnTo>
                    <a:pt x="395097" y="25400"/>
                  </a:lnTo>
                  <a:cubicBezTo>
                    <a:pt x="191008" y="25400"/>
                    <a:pt x="25400" y="192786"/>
                    <a:pt x="25400" y="39954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9525"/>
              <a:ext cx="790200" cy="80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0816279" y="1734275"/>
            <a:ext cx="592650" cy="599250"/>
            <a:chOff x="0" y="0"/>
            <a:chExt cx="790200" cy="79900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12700" y="12700"/>
              <a:ext cx="764794" cy="773557"/>
            </a:xfrm>
            <a:custGeom>
              <a:avLst/>
              <a:gdLst/>
              <a:ahLst/>
              <a:cxnLst/>
              <a:rect r="r" b="b" t="t" l="l"/>
              <a:pathLst>
                <a:path h="773557" w="764794">
                  <a:moveTo>
                    <a:pt x="0" y="386842"/>
                  </a:moveTo>
                  <a:cubicBezTo>
                    <a:pt x="0" y="173228"/>
                    <a:pt x="171196" y="0"/>
                    <a:pt x="382397" y="0"/>
                  </a:cubicBezTo>
                  <a:cubicBezTo>
                    <a:pt x="593598" y="0"/>
                    <a:pt x="764794" y="173228"/>
                    <a:pt x="764794" y="386842"/>
                  </a:cubicBezTo>
                  <a:cubicBezTo>
                    <a:pt x="764794" y="600456"/>
                    <a:pt x="593598" y="773557"/>
                    <a:pt x="382397" y="773557"/>
                  </a:cubicBezTo>
                  <a:cubicBezTo>
                    <a:pt x="171196" y="773557"/>
                    <a:pt x="0" y="600456"/>
                    <a:pt x="0" y="3868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790194" cy="798957"/>
            </a:xfrm>
            <a:custGeom>
              <a:avLst/>
              <a:gdLst/>
              <a:ahLst/>
              <a:cxnLst/>
              <a:rect r="r" b="b" t="t" l="l"/>
              <a:pathLst>
                <a:path h="798957" w="790194">
                  <a:moveTo>
                    <a:pt x="0" y="399542"/>
                  </a:moveTo>
                  <a:cubicBezTo>
                    <a:pt x="0" y="178943"/>
                    <a:pt x="176784" y="0"/>
                    <a:pt x="395097" y="0"/>
                  </a:cubicBezTo>
                  <a:lnTo>
                    <a:pt x="395097" y="12700"/>
                  </a:lnTo>
                  <a:lnTo>
                    <a:pt x="395097" y="0"/>
                  </a:lnTo>
                  <a:cubicBezTo>
                    <a:pt x="613410" y="0"/>
                    <a:pt x="790194" y="178943"/>
                    <a:pt x="790194" y="399542"/>
                  </a:cubicBezTo>
                  <a:cubicBezTo>
                    <a:pt x="790194" y="620141"/>
                    <a:pt x="613410" y="798957"/>
                    <a:pt x="395097" y="798957"/>
                  </a:cubicBezTo>
                  <a:lnTo>
                    <a:pt x="395097" y="786257"/>
                  </a:lnTo>
                  <a:lnTo>
                    <a:pt x="395097" y="798957"/>
                  </a:lnTo>
                  <a:cubicBezTo>
                    <a:pt x="176784" y="798957"/>
                    <a:pt x="0" y="620014"/>
                    <a:pt x="0" y="399542"/>
                  </a:cubicBezTo>
                  <a:lnTo>
                    <a:pt x="12700" y="399542"/>
                  </a:lnTo>
                  <a:lnTo>
                    <a:pt x="23495" y="406273"/>
                  </a:lnTo>
                  <a:cubicBezTo>
                    <a:pt x="20447" y="411099"/>
                    <a:pt x="14732" y="413258"/>
                    <a:pt x="9271" y="411734"/>
                  </a:cubicBezTo>
                  <a:cubicBezTo>
                    <a:pt x="3810" y="410210"/>
                    <a:pt x="0" y="405130"/>
                    <a:pt x="0" y="399542"/>
                  </a:cubicBezTo>
                  <a:moveTo>
                    <a:pt x="25400" y="399542"/>
                  </a:moveTo>
                  <a:lnTo>
                    <a:pt x="12700" y="399542"/>
                  </a:lnTo>
                  <a:lnTo>
                    <a:pt x="1905" y="392811"/>
                  </a:lnTo>
                  <a:cubicBezTo>
                    <a:pt x="4953" y="387985"/>
                    <a:pt x="10668" y="385826"/>
                    <a:pt x="16129" y="387350"/>
                  </a:cubicBezTo>
                  <a:cubicBezTo>
                    <a:pt x="21590" y="388874"/>
                    <a:pt x="25273" y="393954"/>
                    <a:pt x="25273" y="399542"/>
                  </a:cubicBezTo>
                  <a:cubicBezTo>
                    <a:pt x="25400" y="606298"/>
                    <a:pt x="191008" y="773557"/>
                    <a:pt x="395097" y="773557"/>
                  </a:cubicBezTo>
                  <a:cubicBezTo>
                    <a:pt x="599186" y="773557"/>
                    <a:pt x="764794" y="606298"/>
                    <a:pt x="764794" y="399542"/>
                  </a:cubicBezTo>
                  <a:lnTo>
                    <a:pt x="777494" y="399542"/>
                  </a:lnTo>
                  <a:lnTo>
                    <a:pt x="764794" y="399542"/>
                  </a:lnTo>
                  <a:cubicBezTo>
                    <a:pt x="764794" y="192786"/>
                    <a:pt x="599186" y="25400"/>
                    <a:pt x="395097" y="25400"/>
                  </a:cubicBezTo>
                  <a:lnTo>
                    <a:pt x="395097" y="12700"/>
                  </a:lnTo>
                  <a:lnTo>
                    <a:pt x="395097" y="25400"/>
                  </a:lnTo>
                  <a:cubicBezTo>
                    <a:pt x="191008" y="25400"/>
                    <a:pt x="25400" y="192786"/>
                    <a:pt x="25400" y="39954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TextBox 101" id="101"/>
            <p:cNvSpPr txBox="true"/>
            <p:nvPr/>
          </p:nvSpPr>
          <p:spPr>
            <a:xfrm>
              <a:off x="0" y="-9525"/>
              <a:ext cx="790200" cy="80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b="true" sz="24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sp>
        <p:nvSpPr>
          <p:cNvPr name="Freeform 102" id="102"/>
          <p:cNvSpPr/>
          <p:nvPr/>
        </p:nvSpPr>
        <p:spPr>
          <a:xfrm flipH="false" flipV="false" rot="0">
            <a:off x="2182950" y="5908950"/>
            <a:ext cx="2798700" cy="2798004"/>
          </a:xfrm>
          <a:custGeom>
            <a:avLst/>
            <a:gdLst/>
            <a:ahLst/>
            <a:cxnLst/>
            <a:rect r="r" b="b" t="t" l="l"/>
            <a:pathLst>
              <a:path h="2798004" w="2798700">
                <a:moveTo>
                  <a:pt x="0" y="0"/>
                </a:moveTo>
                <a:lnTo>
                  <a:pt x="2798700" y="0"/>
                </a:lnTo>
                <a:lnTo>
                  <a:pt x="2798700" y="2798004"/>
                </a:lnTo>
                <a:lnTo>
                  <a:pt x="0" y="2798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599" t="-5389" r="0" b="0"/>
            </a:stretch>
          </a:blipFill>
        </p:spPr>
      </p:sp>
      <p:sp>
        <p:nvSpPr>
          <p:cNvPr name="TextBox 103" id="103"/>
          <p:cNvSpPr txBox="true"/>
          <p:nvPr/>
        </p:nvSpPr>
        <p:spPr>
          <a:xfrm rot="0">
            <a:off x="2309625" y="6961077"/>
            <a:ext cx="2545350" cy="6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</a:t>
            </a:r>
          </a:p>
        </p:txBody>
      </p:sp>
      <p:sp>
        <p:nvSpPr>
          <p:cNvPr name="Freeform 104" id="104"/>
          <p:cNvSpPr/>
          <p:nvPr/>
        </p:nvSpPr>
        <p:spPr>
          <a:xfrm flipH="false" flipV="false" rot="0">
            <a:off x="5477838" y="5908950"/>
            <a:ext cx="2798700" cy="2798004"/>
          </a:xfrm>
          <a:custGeom>
            <a:avLst/>
            <a:gdLst/>
            <a:ahLst/>
            <a:cxnLst/>
            <a:rect r="r" b="b" t="t" l="l"/>
            <a:pathLst>
              <a:path h="2798004" w="2798700">
                <a:moveTo>
                  <a:pt x="0" y="0"/>
                </a:moveTo>
                <a:lnTo>
                  <a:pt x="2798700" y="0"/>
                </a:lnTo>
                <a:lnTo>
                  <a:pt x="2798700" y="2798004"/>
                </a:lnTo>
                <a:lnTo>
                  <a:pt x="0" y="2798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599" t="-5389" r="0" b="0"/>
            </a:stretch>
          </a:blipFill>
        </p:spPr>
      </p:sp>
      <p:sp>
        <p:nvSpPr>
          <p:cNvPr name="TextBox 105" id="105"/>
          <p:cNvSpPr txBox="true"/>
          <p:nvPr/>
        </p:nvSpPr>
        <p:spPr>
          <a:xfrm rot="0">
            <a:off x="5604513" y="6961077"/>
            <a:ext cx="2545350" cy="6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</a:t>
            </a:r>
          </a:p>
        </p:txBody>
      </p:sp>
      <p:sp>
        <p:nvSpPr>
          <p:cNvPr name="Freeform 106" id="106"/>
          <p:cNvSpPr/>
          <p:nvPr/>
        </p:nvSpPr>
        <p:spPr>
          <a:xfrm flipH="false" flipV="false" rot="0">
            <a:off x="8772724" y="5908950"/>
            <a:ext cx="2798700" cy="2798004"/>
          </a:xfrm>
          <a:custGeom>
            <a:avLst/>
            <a:gdLst/>
            <a:ahLst/>
            <a:cxnLst/>
            <a:rect r="r" b="b" t="t" l="l"/>
            <a:pathLst>
              <a:path h="2798004" w="2798700">
                <a:moveTo>
                  <a:pt x="0" y="0"/>
                </a:moveTo>
                <a:lnTo>
                  <a:pt x="2798700" y="0"/>
                </a:lnTo>
                <a:lnTo>
                  <a:pt x="2798700" y="2798004"/>
                </a:lnTo>
                <a:lnTo>
                  <a:pt x="0" y="2798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599" t="-5389" r="0" b="0"/>
            </a:stretch>
          </a:blipFill>
        </p:spPr>
      </p:sp>
      <p:sp>
        <p:nvSpPr>
          <p:cNvPr name="TextBox 107" id="107"/>
          <p:cNvSpPr txBox="true"/>
          <p:nvPr/>
        </p:nvSpPr>
        <p:spPr>
          <a:xfrm rot="0">
            <a:off x="8899399" y="6961077"/>
            <a:ext cx="2545350" cy="6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</a:t>
            </a:r>
          </a:p>
        </p:txBody>
      </p:sp>
      <p:sp>
        <p:nvSpPr>
          <p:cNvPr name="Freeform 108" id="108"/>
          <p:cNvSpPr/>
          <p:nvPr/>
        </p:nvSpPr>
        <p:spPr>
          <a:xfrm flipH="false" flipV="false" rot="0">
            <a:off x="12067612" y="5908950"/>
            <a:ext cx="2798700" cy="2798004"/>
          </a:xfrm>
          <a:custGeom>
            <a:avLst/>
            <a:gdLst/>
            <a:ahLst/>
            <a:cxnLst/>
            <a:rect r="r" b="b" t="t" l="l"/>
            <a:pathLst>
              <a:path h="2798004" w="2798700">
                <a:moveTo>
                  <a:pt x="0" y="0"/>
                </a:moveTo>
                <a:lnTo>
                  <a:pt x="2798700" y="0"/>
                </a:lnTo>
                <a:lnTo>
                  <a:pt x="2798700" y="2798004"/>
                </a:lnTo>
                <a:lnTo>
                  <a:pt x="0" y="2798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599" t="-5389" r="0" b="0"/>
            </a:stretch>
          </a:blipFill>
        </p:spPr>
      </p:sp>
      <p:sp>
        <p:nvSpPr>
          <p:cNvPr name="TextBox 109" id="109"/>
          <p:cNvSpPr txBox="true"/>
          <p:nvPr/>
        </p:nvSpPr>
        <p:spPr>
          <a:xfrm rot="0">
            <a:off x="12194287" y="6961077"/>
            <a:ext cx="2545350" cy="6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</a:t>
            </a:r>
          </a:p>
        </p:txBody>
      </p:sp>
      <p:sp>
        <p:nvSpPr>
          <p:cNvPr name="Freeform 110" id="110"/>
          <p:cNvSpPr/>
          <p:nvPr/>
        </p:nvSpPr>
        <p:spPr>
          <a:xfrm flipH="false" flipV="false" rot="0">
            <a:off x="15362500" y="5908950"/>
            <a:ext cx="2798700" cy="2798004"/>
          </a:xfrm>
          <a:custGeom>
            <a:avLst/>
            <a:gdLst/>
            <a:ahLst/>
            <a:cxnLst/>
            <a:rect r="r" b="b" t="t" l="l"/>
            <a:pathLst>
              <a:path h="2798004" w="2798700">
                <a:moveTo>
                  <a:pt x="0" y="0"/>
                </a:moveTo>
                <a:lnTo>
                  <a:pt x="2798700" y="0"/>
                </a:lnTo>
                <a:lnTo>
                  <a:pt x="2798700" y="2798004"/>
                </a:lnTo>
                <a:lnTo>
                  <a:pt x="0" y="2798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0599" t="-5389" r="0" b="0"/>
            </a:stretch>
          </a:blipFill>
        </p:spPr>
      </p:sp>
      <p:sp>
        <p:nvSpPr>
          <p:cNvPr name="TextBox 111" id="111"/>
          <p:cNvSpPr txBox="true"/>
          <p:nvPr/>
        </p:nvSpPr>
        <p:spPr>
          <a:xfrm rot="0">
            <a:off x="15489175" y="6961077"/>
            <a:ext cx="2545350" cy="65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6916400" y="9371457"/>
            <a:ext cx="45720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‹#›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18418" y="4281870"/>
            <a:ext cx="3576600" cy="1430400"/>
            <a:chOff x="0" y="0"/>
            <a:chExt cx="4768800" cy="1907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68850" cy="1907286"/>
            </a:xfrm>
            <a:custGeom>
              <a:avLst/>
              <a:gdLst/>
              <a:ahLst/>
              <a:cxnLst/>
              <a:rect r="r" b="b" t="t" l="l"/>
              <a:pathLst>
                <a:path h="1907286" w="4768850">
                  <a:moveTo>
                    <a:pt x="0" y="0"/>
                  </a:moveTo>
                  <a:lnTo>
                    <a:pt x="3815207" y="0"/>
                  </a:lnTo>
                  <a:lnTo>
                    <a:pt x="4768850" y="953643"/>
                  </a:lnTo>
                  <a:lnTo>
                    <a:pt x="3815207" y="1907286"/>
                  </a:lnTo>
                  <a:lnTo>
                    <a:pt x="0" y="1907286"/>
                  </a:lnTo>
                  <a:lnTo>
                    <a:pt x="953643" y="95364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689686" y="4271945"/>
            <a:ext cx="2070950" cy="142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137124" y="4281870"/>
            <a:ext cx="3576600" cy="1430400"/>
            <a:chOff x="0" y="0"/>
            <a:chExt cx="4768800" cy="1907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68850" cy="1907286"/>
            </a:xfrm>
            <a:custGeom>
              <a:avLst/>
              <a:gdLst/>
              <a:ahLst/>
              <a:cxnLst/>
              <a:rect r="r" b="b" t="t" l="l"/>
              <a:pathLst>
                <a:path h="1907286" w="4768850">
                  <a:moveTo>
                    <a:pt x="0" y="0"/>
                  </a:moveTo>
                  <a:lnTo>
                    <a:pt x="3815207" y="0"/>
                  </a:lnTo>
                  <a:lnTo>
                    <a:pt x="4768850" y="953643"/>
                  </a:lnTo>
                  <a:lnTo>
                    <a:pt x="3815207" y="1907286"/>
                  </a:lnTo>
                  <a:lnTo>
                    <a:pt x="0" y="1907286"/>
                  </a:lnTo>
                  <a:lnTo>
                    <a:pt x="953643" y="953643"/>
                  </a:lnTo>
                  <a:close/>
                </a:path>
              </a:pathLst>
            </a:custGeom>
            <a:solidFill>
              <a:srgbClr val="26262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908392" y="4271945"/>
            <a:ext cx="2070950" cy="142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355830" y="4281870"/>
            <a:ext cx="3576600" cy="1430400"/>
            <a:chOff x="0" y="0"/>
            <a:chExt cx="4768800" cy="1907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768850" cy="1907286"/>
            </a:xfrm>
            <a:custGeom>
              <a:avLst/>
              <a:gdLst/>
              <a:ahLst/>
              <a:cxnLst/>
              <a:rect r="r" b="b" t="t" l="l"/>
              <a:pathLst>
                <a:path h="1907286" w="4768850">
                  <a:moveTo>
                    <a:pt x="0" y="0"/>
                  </a:moveTo>
                  <a:lnTo>
                    <a:pt x="3815207" y="0"/>
                  </a:lnTo>
                  <a:lnTo>
                    <a:pt x="4768850" y="953643"/>
                  </a:lnTo>
                  <a:lnTo>
                    <a:pt x="3815207" y="1907286"/>
                  </a:lnTo>
                  <a:lnTo>
                    <a:pt x="0" y="1907286"/>
                  </a:lnTo>
                  <a:lnTo>
                    <a:pt x="953643" y="953643"/>
                  </a:lnTo>
                  <a:close/>
                </a:path>
              </a:pathLst>
            </a:custGeom>
            <a:solidFill>
              <a:srgbClr val="D52B1E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8127098" y="4271945"/>
            <a:ext cx="2070950" cy="142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574534" y="4281870"/>
            <a:ext cx="3576600" cy="1430400"/>
            <a:chOff x="0" y="0"/>
            <a:chExt cx="4768800" cy="19072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768850" cy="1907286"/>
            </a:xfrm>
            <a:custGeom>
              <a:avLst/>
              <a:gdLst/>
              <a:ahLst/>
              <a:cxnLst/>
              <a:rect r="r" b="b" t="t" l="l"/>
              <a:pathLst>
                <a:path h="1907286" w="4768850">
                  <a:moveTo>
                    <a:pt x="0" y="0"/>
                  </a:moveTo>
                  <a:lnTo>
                    <a:pt x="3815207" y="0"/>
                  </a:lnTo>
                  <a:lnTo>
                    <a:pt x="4768850" y="953643"/>
                  </a:lnTo>
                  <a:lnTo>
                    <a:pt x="3815207" y="1907286"/>
                  </a:lnTo>
                  <a:lnTo>
                    <a:pt x="0" y="1907286"/>
                  </a:lnTo>
                  <a:lnTo>
                    <a:pt x="953643" y="953643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1345802" y="4271945"/>
            <a:ext cx="2070950" cy="142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793240" y="4281870"/>
            <a:ext cx="3576600" cy="1430400"/>
            <a:chOff x="0" y="0"/>
            <a:chExt cx="4768800" cy="1907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768850" cy="1907286"/>
            </a:xfrm>
            <a:custGeom>
              <a:avLst/>
              <a:gdLst/>
              <a:ahLst/>
              <a:cxnLst/>
              <a:rect r="r" b="b" t="t" l="l"/>
              <a:pathLst>
                <a:path h="1907286" w="4768850">
                  <a:moveTo>
                    <a:pt x="0" y="0"/>
                  </a:moveTo>
                  <a:lnTo>
                    <a:pt x="3815207" y="0"/>
                  </a:lnTo>
                  <a:lnTo>
                    <a:pt x="4768850" y="953643"/>
                  </a:lnTo>
                  <a:lnTo>
                    <a:pt x="3815207" y="1907286"/>
                  </a:lnTo>
                  <a:lnTo>
                    <a:pt x="0" y="1907286"/>
                  </a:lnTo>
                  <a:lnTo>
                    <a:pt x="953643" y="953643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4564508" y="4271945"/>
            <a:ext cx="2070950" cy="142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4400" y="2909635"/>
            <a:ext cx="13512600" cy="113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Utilize a 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consistent method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to sort and prioritize current account module, and leverage </a:t>
            </a: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Velocity Selling </a:t>
            </a:r>
            <a:r>
              <a:rPr lang="en-US" sz="24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 identify and generate a “true opportunity”.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14400" y="1257300"/>
            <a:ext cx="141732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Module Organization &amp; Customer Engagement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4400" y="5937306"/>
            <a:ext cx="2883000" cy="27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8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Identify &amp; Sort</a:t>
            </a:r>
          </a:p>
          <a:p>
            <a:pPr algn="l" marL="386080" indent="-96520" lvl="3">
              <a:lnSpc>
                <a:spcPts val="1728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Existing customer vs. prospect</a:t>
            </a:r>
          </a:p>
          <a:p>
            <a:pPr algn="l" marL="386080" indent="-96520" lvl="3">
              <a:lnSpc>
                <a:spcPts val="1728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Main vertical &amp; subs</a:t>
            </a:r>
          </a:p>
          <a:p>
            <a:pPr algn="l" marL="386080" indent="-96520" lvl="3">
              <a:lnSpc>
                <a:spcPts val="1728"/>
              </a:lnSpc>
              <a:buFont typeface="Arial"/>
              <a:buChar char="￭"/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Size: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VTUs, ATUs, Workers</a:t>
            </a:r>
          </a:p>
          <a:p>
            <a:pPr algn="l" marL="386080" indent="-96520" lvl="3">
              <a:lnSpc>
                <a:spcPts val="1728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Location(s): City &amp; State</a:t>
            </a:r>
          </a:p>
          <a:p>
            <a:pPr algn="l" marL="386080" indent="-96520" lvl="3">
              <a:lnSpc>
                <a:spcPts val="1728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VBG Connection? Y/N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57224" y="5956334"/>
            <a:ext cx="2883000" cy="199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6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Pinpoint &amp; Prioritize 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Customer: Renewal, Upsell, Expansion, Video?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Prospect: 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Active? Y/N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Subcategories of vertical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Gauge effectiveness of VBG relationships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400050" y="5956350"/>
            <a:ext cx="2883000" cy="298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6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Strategize &amp; </a:t>
            </a: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Prepare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Target industry/solutions/LOBs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Examine current customer details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Identify new prospect structure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Desired outcome/goal set?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Collaboration session with VBG partners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42850" y="5918250"/>
            <a:ext cx="2883000" cy="320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Touch Strategy &amp; Tools</a:t>
            </a:r>
          </a:p>
          <a:p>
            <a:pPr algn="l" marL="386080" indent="-96520" lvl="3">
              <a:lnSpc>
                <a:spcPts val="1920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Leverage existing tools for data (ZoomInfo etc.)</a:t>
            </a:r>
          </a:p>
          <a:p>
            <a:pPr algn="l" marL="386080" indent="-96520" lvl="3">
              <a:lnSpc>
                <a:spcPts val="1920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Multi-touch methodology </a:t>
            </a:r>
          </a:p>
          <a:p>
            <a:pPr algn="l" marL="386080" indent="-96520" lvl="3">
              <a:lnSpc>
                <a:spcPts val="1920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LOBs &amp; Verticals 4x4</a:t>
            </a:r>
          </a:p>
          <a:p>
            <a:pPr algn="l" marL="386080" indent="-96520" lvl="3">
              <a:lnSpc>
                <a:spcPts val="1920"/>
              </a:lnSpc>
              <a:buFont typeface="Arial"/>
              <a:buChar char="￭"/>
            </a:pP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Position</a:t>
            </a: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relevant info that’s tailored to customer needs</a:t>
            </a:r>
          </a:p>
          <a:p>
            <a:pPr algn="l" marL="386080" indent="-96520" lvl="3">
              <a:lnSpc>
                <a:spcPts val="1920"/>
              </a:lnSpc>
              <a:buFont typeface="Arial"/>
              <a:buChar char="￭"/>
            </a:pP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Land, Expand, Grow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885700" y="5956358"/>
            <a:ext cx="2883000" cy="298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6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Finding “True Opportunity”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Utilize templates &amp; planner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Engage 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with 6 Critical Skills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4Ps of Questioning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for building Value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Utilize </a:t>
            </a: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Resolving Objections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model</a:t>
            </a:r>
          </a:p>
          <a:p>
            <a:pPr algn="l" marL="386080" indent="-96520" lvl="3">
              <a:lnSpc>
                <a:spcPts val="1536"/>
              </a:lnSpc>
              <a:buFont typeface="Arial"/>
              <a:buChar char="￭"/>
            </a:pP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Advance 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and score the Opportunity - </a:t>
            </a:r>
            <a:r>
              <a:rPr lang="en-US" b="true" sz="1600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PVPVC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6916400" y="9380982"/>
            <a:ext cx="4572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‹#›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1625" y="467830"/>
            <a:ext cx="16704750" cy="51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Opportunity Stages/Milestones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152405" y="4862225"/>
            <a:ext cx="1939050" cy="2098050"/>
            <a:chOff x="0" y="0"/>
            <a:chExt cx="2585400" cy="2797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85339" cy="2797429"/>
            </a:xfrm>
            <a:custGeom>
              <a:avLst/>
              <a:gdLst/>
              <a:ahLst/>
              <a:cxnLst/>
              <a:rect r="r" b="b" t="t" l="l"/>
              <a:pathLst>
                <a:path h="279742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784729"/>
                  </a:lnTo>
                  <a:cubicBezTo>
                    <a:pt x="2585339" y="2791714"/>
                    <a:pt x="2579624" y="2797429"/>
                    <a:pt x="2572639" y="2797429"/>
                  </a:cubicBezTo>
                  <a:lnTo>
                    <a:pt x="12700" y="2797429"/>
                  </a:lnTo>
                  <a:cubicBezTo>
                    <a:pt x="5715" y="2797429"/>
                    <a:pt x="0" y="2791714"/>
                    <a:pt x="0" y="27847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84729"/>
                  </a:lnTo>
                  <a:lnTo>
                    <a:pt x="12700" y="2784729"/>
                  </a:lnTo>
                  <a:lnTo>
                    <a:pt x="12700" y="2772029"/>
                  </a:lnTo>
                  <a:lnTo>
                    <a:pt x="2572639" y="2772029"/>
                  </a:lnTo>
                  <a:lnTo>
                    <a:pt x="2572639" y="2784729"/>
                  </a:lnTo>
                  <a:lnTo>
                    <a:pt x="2559939" y="278472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585400" cy="2797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728"/>
                </a:lnSpc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Seller has sent out initial order form or EA contract to VZC Legal or  customer. 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611765" y="4862225"/>
            <a:ext cx="1939050" cy="2098050"/>
            <a:chOff x="0" y="0"/>
            <a:chExt cx="2585400" cy="2797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85339" cy="2797429"/>
            </a:xfrm>
            <a:custGeom>
              <a:avLst/>
              <a:gdLst/>
              <a:ahLst/>
              <a:cxnLst/>
              <a:rect r="r" b="b" t="t" l="l"/>
              <a:pathLst>
                <a:path h="279742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784729"/>
                  </a:lnTo>
                  <a:cubicBezTo>
                    <a:pt x="2585339" y="2791714"/>
                    <a:pt x="2579624" y="2797429"/>
                    <a:pt x="2572639" y="2797429"/>
                  </a:cubicBezTo>
                  <a:lnTo>
                    <a:pt x="12700" y="2797429"/>
                  </a:lnTo>
                  <a:cubicBezTo>
                    <a:pt x="5715" y="2797429"/>
                    <a:pt x="0" y="2791714"/>
                    <a:pt x="0" y="27847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84729"/>
                  </a:lnTo>
                  <a:lnTo>
                    <a:pt x="12700" y="2784729"/>
                  </a:lnTo>
                  <a:lnTo>
                    <a:pt x="12700" y="2772029"/>
                  </a:lnTo>
                  <a:lnTo>
                    <a:pt x="2572639" y="2772029"/>
                  </a:lnTo>
                  <a:lnTo>
                    <a:pt x="2572639" y="2784729"/>
                  </a:lnTo>
                  <a:lnTo>
                    <a:pt x="2559939" y="278472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2585400" cy="28259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1728"/>
                </a:lnSpc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Customer Signature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071125" y="4862225"/>
            <a:ext cx="1939050" cy="2098050"/>
            <a:chOff x="0" y="0"/>
            <a:chExt cx="2585400" cy="2797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85339" cy="2797429"/>
            </a:xfrm>
            <a:custGeom>
              <a:avLst/>
              <a:gdLst/>
              <a:ahLst/>
              <a:cxnLst/>
              <a:rect r="r" b="b" t="t" l="l"/>
              <a:pathLst>
                <a:path h="279742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784729"/>
                  </a:lnTo>
                  <a:cubicBezTo>
                    <a:pt x="2585339" y="2791714"/>
                    <a:pt x="2579624" y="2797429"/>
                    <a:pt x="2572639" y="2797429"/>
                  </a:cubicBezTo>
                  <a:lnTo>
                    <a:pt x="12700" y="2797429"/>
                  </a:lnTo>
                  <a:cubicBezTo>
                    <a:pt x="5715" y="2797429"/>
                    <a:pt x="0" y="2791714"/>
                    <a:pt x="0" y="27847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84729"/>
                  </a:lnTo>
                  <a:lnTo>
                    <a:pt x="12700" y="2784729"/>
                  </a:lnTo>
                  <a:lnTo>
                    <a:pt x="12700" y="2772029"/>
                  </a:lnTo>
                  <a:lnTo>
                    <a:pt x="2572639" y="2772029"/>
                  </a:lnTo>
                  <a:lnTo>
                    <a:pt x="2572639" y="2784729"/>
                  </a:lnTo>
                  <a:lnTo>
                    <a:pt x="2559939" y="278472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2585400" cy="28259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1728"/>
                </a:lnSpc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Customer Notified VZC of decision or VZC abandons pursuit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693025" y="4862225"/>
            <a:ext cx="1939050" cy="2098050"/>
            <a:chOff x="0" y="0"/>
            <a:chExt cx="2585400" cy="2797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85339" cy="2797429"/>
            </a:xfrm>
            <a:custGeom>
              <a:avLst/>
              <a:gdLst/>
              <a:ahLst/>
              <a:cxnLst/>
              <a:rect r="r" b="b" t="t" l="l"/>
              <a:pathLst>
                <a:path h="279742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784729"/>
                  </a:lnTo>
                  <a:cubicBezTo>
                    <a:pt x="2585339" y="2791714"/>
                    <a:pt x="2579624" y="2797429"/>
                    <a:pt x="2572639" y="2797429"/>
                  </a:cubicBezTo>
                  <a:lnTo>
                    <a:pt x="12700" y="2797429"/>
                  </a:lnTo>
                  <a:cubicBezTo>
                    <a:pt x="5715" y="2797429"/>
                    <a:pt x="0" y="2791714"/>
                    <a:pt x="0" y="27847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84729"/>
                  </a:lnTo>
                  <a:lnTo>
                    <a:pt x="12700" y="2784729"/>
                  </a:lnTo>
                  <a:lnTo>
                    <a:pt x="12700" y="2772029"/>
                  </a:lnTo>
                  <a:lnTo>
                    <a:pt x="2572639" y="2772029"/>
                  </a:lnTo>
                  <a:lnTo>
                    <a:pt x="2572639" y="2784729"/>
                  </a:lnTo>
                  <a:lnTo>
                    <a:pt x="2559939" y="278472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2585400" cy="2797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1728"/>
                </a:lnSpc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Seller is refining the customer specific offering with updated quote and product details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774325" y="4862225"/>
            <a:ext cx="1939050" cy="2098050"/>
            <a:chOff x="0" y="0"/>
            <a:chExt cx="2585400" cy="2797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85339" cy="2797429"/>
            </a:xfrm>
            <a:custGeom>
              <a:avLst/>
              <a:gdLst/>
              <a:ahLst/>
              <a:cxnLst/>
              <a:rect r="r" b="b" t="t" l="l"/>
              <a:pathLst>
                <a:path h="279742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784729"/>
                  </a:lnTo>
                  <a:cubicBezTo>
                    <a:pt x="2585339" y="2791714"/>
                    <a:pt x="2579624" y="2797429"/>
                    <a:pt x="2572639" y="2797429"/>
                  </a:cubicBezTo>
                  <a:lnTo>
                    <a:pt x="12700" y="2797429"/>
                  </a:lnTo>
                  <a:cubicBezTo>
                    <a:pt x="5715" y="2797429"/>
                    <a:pt x="0" y="2791714"/>
                    <a:pt x="0" y="27847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84729"/>
                  </a:lnTo>
                  <a:lnTo>
                    <a:pt x="12700" y="2784729"/>
                  </a:lnTo>
                  <a:lnTo>
                    <a:pt x="12700" y="2772029"/>
                  </a:lnTo>
                  <a:lnTo>
                    <a:pt x="2572639" y="2772029"/>
                  </a:lnTo>
                  <a:lnTo>
                    <a:pt x="2572639" y="2784729"/>
                  </a:lnTo>
                  <a:lnTo>
                    <a:pt x="2559939" y="278472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2585400" cy="28259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1728"/>
                </a:lnSpc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Opportunity has been identified, seller is actively pursuing it</a:t>
              </a: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233685" y="4862225"/>
            <a:ext cx="1939050" cy="2098050"/>
            <a:chOff x="0" y="0"/>
            <a:chExt cx="2585400" cy="2797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585339" cy="2797429"/>
            </a:xfrm>
            <a:custGeom>
              <a:avLst/>
              <a:gdLst/>
              <a:ahLst/>
              <a:cxnLst/>
              <a:rect r="r" b="b" t="t" l="l"/>
              <a:pathLst>
                <a:path h="279742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784729"/>
                  </a:lnTo>
                  <a:cubicBezTo>
                    <a:pt x="2585339" y="2791714"/>
                    <a:pt x="2579624" y="2797429"/>
                    <a:pt x="2572639" y="2797429"/>
                  </a:cubicBezTo>
                  <a:lnTo>
                    <a:pt x="12700" y="2797429"/>
                  </a:lnTo>
                  <a:cubicBezTo>
                    <a:pt x="5715" y="2797429"/>
                    <a:pt x="0" y="2791714"/>
                    <a:pt x="0" y="278472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84729"/>
                  </a:lnTo>
                  <a:lnTo>
                    <a:pt x="12700" y="2784729"/>
                  </a:lnTo>
                  <a:lnTo>
                    <a:pt x="12700" y="2772029"/>
                  </a:lnTo>
                  <a:lnTo>
                    <a:pt x="2572639" y="2772029"/>
                  </a:lnTo>
                  <a:lnTo>
                    <a:pt x="2572639" y="2784729"/>
                  </a:lnTo>
                  <a:lnTo>
                    <a:pt x="2559939" y="278472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2585400" cy="28259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1728"/>
                </a:lnSpc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Seller is presenting initial solution with pricing/quote details.</a:t>
              </a: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  <a:p>
              <a:pPr algn="l">
                <a:lnSpc>
                  <a:spcPts val="3024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22650" y="5201750"/>
            <a:ext cx="1863600" cy="1638000"/>
            <a:chOff x="0" y="0"/>
            <a:chExt cx="2484800" cy="2184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484755" cy="2184019"/>
            </a:xfrm>
            <a:custGeom>
              <a:avLst/>
              <a:gdLst/>
              <a:ahLst/>
              <a:cxnLst/>
              <a:rect r="r" b="b" t="t" l="l"/>
              <a:pathLst>
                <a:path h="2184019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2184019"/>
                  </a:lnTo>
                  <a:lnTo>
                    <a:pt x="0" y="21840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484800" cy="2241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Key Event</a:t>
              </a:r>
            </a:p>
          </p:txBody>
        </p:sp>
      </p:grpSp>
      <p:sp>
        <p:nvSpPr>
          <p:cNvPr name="AutoShape 29" id="29"/>
          <p:cNvSpPr/>
          <p:nvPr/>
        </p:nvSpPr>
        <p:spPr>
          <a:xfrm rot="10022">
            <a:off x="584163" y="4383247"/>
            <a:ext cx="17424474" cy="0"/>
          </a:xfrm>
          <a:prstGeom prst="line">
            <a:avLst/>
          </a:prstGeom>
          <a:ln cap="rnd" w="19050">
            <a:solidFill>
              <a:srgbClr val="0088C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0" id="30"/>
          <p:cNvGrpSpPr/>
          <p:nvPr/>
        </p:nvGrpSpPr>
        <p:grpSpPr>
          <a:xfrm rot="0">
            <a:off x="6085771" y="3097281"/>
            <a:ext cx="1973250" cy="997050"/>
            <a:chOff x="0" y="0"/>
            <a:chExt cx="2631000" cy="1329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Presenting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1034433" y="3097281"/>
            <a:ext cx="1973250" cy="997050"/>
            <a:chOff x="0" y="0"/>
            <a:chExt cx="2631000" cy="13294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Negotiating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3508765" y="3097281"/>
            <a:ext cx="1973250" cy="997050"/>
            <a:chOff x="0" y="0"/>
            <a:chExt cx="2631000" cy="1329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Close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5983095" y="3097281"/>
            <a:ext cx="1973250" cy="997050"/>
            <a:chOff x="0" y="0"/>
            <a:chExt cx="2631000" cy="1329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Dead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560101" y="3097281"/>
            <a:ext cx="1973250" cy="997050"/>
            <a:chOff x="0" y="0"/>
            <a:chExt cx="2631000" cy="1329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Developing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3611439" y="3097281"/>
            <a:ext cx="1973250" cy="997050"/>
            <a:chOff x="0" y="0"/>
            <a:chExt cx="2631000" cy="13294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Engaging</a:t>
              </a:r>
            </a:p>
          </p:txBody>
        </p:sp>
      </p:grpSp>
      <p:sp>
        <p:nvSpPr>
          <p:cNvPr name="AutoShape 54" id="54"/>
          <p:cNvSpPr/>
          <p:nvPr/>
        </p:nvSpPr>
        <p:spPr>
          <a:xfrm>
            <a:off x="3576711" y="4478150"/>
            <a:ext cx="1188677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5" id="55"/>
          <p:cNvSpPr/>
          <p:nvPr/>
        </p:nvSpPr>
        <p:spPr>
          <a:xfrm>
            <a:off x="6038039" y="4478150"/>
            <a:ext cx="1199743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6" id="56"/>
          <p:cNvSpPr/>
          <p:nvPr/>
        </p:nvSpPr>
        <p:spPr>
          <a:xfrm>
            <a:off x="7524462" y="4155606"/>
            <a:ext cx="114426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7" id="57"/>
          <p:cNvSpPr/>
          <p:nvPr/>
        </p:nvSpPr>
        <p:spPr>
          <a:xfrm>
            <a:off x="8499304" y="4478150"/>
            <a:ext cx="1210893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8" id="58"/>
          <p:cNvSpPr/>
          <p:nvPr/>
        </p:nvSpPr>
        <p:spPr>
          <a:xfrm>
            <a:off x="9986747" y="4155606"/>
            <a:ext cx="1141957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9" id="59"/>
          <p:cNvSpPr/>
          <p:nvPr/>
        </p:nvSpPr>
        <p:spPr>
          <a:xfrm>
            <a:off x="10960568" y="4478150"/>
            <a:ext cx="1222125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0" id="60"/>
          <p:cNvSpPr/>
          <p:nvPr/>
        </p:nvSpPr>
        <p:spPr>
          <a:xfrm>
            <a:off x="12504699" y="4155606"/>
            <a:ext cx="1153717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1" id="61"/>
          <p:cNvSpPr/>
          <p:nvPr/>
        </p:nvSpPr>
        <p:spPr>
          <a:xfrm>
            <a:off x="13421698" y="4478150"/>
            <a:ext cx="1232983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2" id="62"/>
          <p:cNvSpPr/>
          <p:nvPr/>
        </p:nvSpPr>
        <p:spPr>
          <a:xfrm>
            <a:off x="15882865" y="4478150"/>
            <a:ext cx="1244371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63" id="63"/>
          <p:cNvGrpSpPr/>
          <p:nvPr/>
        </p:nvGrpSpPr>
        <p:grpSpPr>
          <a:xfrm rot="0">
            <a:off x="622650" y="3106800"/>
            <a:ext cx="1863600" cy="943200"/>
            <a:chOff x="0" y="0"/>
            <a:chExt cx="2484800" cy="12576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2484755" cy="1257554"/>
            </a:xfrm>
            <a:custGeom>
              <a:avLst/>
              <a:gdLst/>
              <a:ahLst/>
              <a:cxnLst/>
              <a:rect r="r" b="b" t="t" l="l"/>
              <a:pathLst>
                <a:path h="1257554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1257554"/>
                  </a:lnTo>
                  <a:lnTo>
                    <a:pt x="0" y="12575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47625"/>
              <a:ext cx="2484800" cy="1305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Opportunity Stages:</a:t>
              </a:r>
            </a:p>
          </p:txBody>
        </p:sp>
      </p:grpSp>
      <p:sp>
        <p:nvSpPr>
          <p:cNvPr name="AutoShape 66" id="66"/>
          <p:cNvSpPr/>
          <p:nvPr/>
        </p:nvSpPr>
        <p:spPr>
          <a:xfrm rot="5059202">
            <a:off x="5086062" y="4155606"/>
            <a:ext cx="114426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67" id="67"/>
          <p:cNvSpPr/>
          <p:nvPr/>
        </p:nvSpPr>
        <p:spPr>
          <a:xfrm rot="10022">
            <a:off x="495713" y="7163647"/>
            <a:ext cx="17424474" cy="0"/>
          </a:xfrm>
          <a:prstGeom prst="line">
            <a:avLst/>
          </a:prstGeom>
          <a:ln cap="rnd" w="19050">
            <a:solidFill>
              <a:srgbClr val="0088C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8" id="68"/>
          <p:cNvGrpSpPr/>
          <p:nvPr/>
        </p:nvGrpSpPr>
        <p:grpSpPr>
          <a:xfrm rot="0">
            <a:off x="10149105" y="7449025"/>
            <a:ext cx="1939050" cy="1657050"/>
            <a:chOff x="0" y="0"/>
            <a:chExt cx="2585400" cy="22094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585339" cy="2209419"/>
            </a:xfrm>
            <a:custGeom>
              <a:avLst/>
              <a:gdLst/>
              <a:ahLst/>
              <a:cxnLst/>
              <a:rect r="r" b="b" t="t" l="l"/>
              <a:pathLst>
                <a:path h="220941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196719"/>
                  </a:lnTo>
                  <a:cubicBezTo>
                    <a:pt x="2585339" y="2203704"/>
                    <a:pt x="2579624" y="2209419"/>
                    <a:pt x="2572639" y="2209419"/>
                  </a:cubicBezTo>
                  <a:lnTo>
                    <a:pt x="12700" y="2209419"/>
                  </a:lnTo>
                  <a:cubicBezTo>
                    <a:pt x="5715" y="2209419"/>
                    <a:pt x="0" y="2203704"/>
                    <a:pt x="0" y="21967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96719"/>
                  </a:lnTo>
                  <a:lnTo>
                    <a:pt x="12700" y="2196719"/>
                  </a:lnTo>
                  <a:lnTo>
                    <a:pt x="12700" y="2184019"/>
                  </a:lnTo>
                  <a:lnTo>
                    <a:pt x="2572639" y="2184019"/>
                  </a:lnTo>
                  <a:lnTo>
                    <a:pt x="2572639" y="2196719"/>
                  </a:lnTo>
                  <a:lnTo>
                    <a:pt x="2559939" y="219671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0"/>
              <a:ext cx="2585400" cy="2209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Legal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2608465" y="7449025"/>
            <a:ext cx="1939050" cy="1657050"/>
            <a:chOff x="0" y="0"/>
            <a:chExt cx="2585400" cy="22094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2585339" cy="2209419"/>
            </a:xfrm>
            <a:custGeom>
              <a:avLst/>
              <a:gdLst/>
              <a:ahLst/>
              <a:cxnLst/>
              <a:rect r="r" b="b" t="t" l="l"/>
              <a:pathLst>
                <a:path h="220941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196719"/>
                  </a:lnTo>
                  <a:cubicBezTo>
                    <a:pt x="2585339" y="2203704"/>
                    <a:pt x="2579624" y="2209419"/>
                    <a:pt x="2572639" y="2209419"/>
                  </a:cubicBezTo>
                  <a:lnTo>
                    <a:pt x="12700" y="2209419"/>
                  </a:lnTo>
                  <a:cubicBezTo>
                    <a:pt x="5715" y="2209419"/>
                    <a:pt x="0" y="2203704"/>
                    <a:pt x="0" y="21967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96719"/>
                  </a:lnTo>
                  <a:lnTo>
                    <a:pt x="12700" y="2196719"/>
                  </a:lnTo>
                  <a:lnTo>
                    <a:pt x="12700" y="2184019"/>
                  </a:lnTo>
                  <a:lnTo>
                    <a:pt x="2572639" y="2184019"/>
                  </a:lnTo>
                  <a:lnTo>
                    <a:pt x="2572639" y="2196719"/>
                  </a:lnTo>
                  <a:lnTo>
                    <a:pt x="2559939" y="219671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0"/>
              <a:ext cx="2585400" cy="2209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SVT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OMG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Deployment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5067825" y="7449025"/>
            <a:ext cx="1939050" cy="1657050"/>
            <a:chOff x="0" y="0"/>
            <a:chExt cx="2585400" cy="22094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585339" cy="2209419"/>
            </a:xfrm>
            <a:custGeom>
              <a:avLst/>
              <a:gdLst/>
              <a:ahLst/>
              <a:cxnLst/>
              <a:rect r="r" b="b" t="t" l="l"/>
              <a:pathLst>
                <a:path h="220941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196719"/>
                  </a:lnTo>
                  <a:cubicBezTo>
                    <a:pt x="2585339" y="2203704"/>
                    <a:pt x="2579624" y="2209419"/>
                    <a:pt x="2572639" y="2209419"/>
                  </a:cubicBezTo>
                  <a:lnTo>
                    <a:pt x="12700" y="2209419"/>
                  </a:lnTo>
                  <a:cubicBezTo>
                    <a:pt x="5715" y="2209419"/>
                    <a:pt x="0" y="2203704"/>
                    <a:pt x="0" y="21967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96719"/>
                  </a:lnTo>
                  <a:lnTo>
                    <a:pt x="12700" y="2196719"/>
                  </a:lnTo>
                  <a:lnTo>
                    <a:pt x="12700" y="2184019"/>
                  </a:lnTo>
                  <a:lnTo>
                    <a:pt x="2572639" y="2184019"/>
                  </a:lnTo>
                  <a:lnTo>
                    <a:pt x="2572639" y="2196719"/>
                  </a:lnTo>
                  <a:lnTo>
                    <a:pt x="2559939" y="219671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0"/>
              <a:ext cx="2585400" cy="2209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MP</a:t>
              </a: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7689725" y="7449025"/>
            <a:ext cx="1939050" cy="1657050"/>
            <a:chOff x="0" y="0"/>
            <a:chExt cx="2585400" cy="22094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2585339" cy="2209419"/>
            </a:xfrm>
            <a:custGeom>
              <a:avLst/>
              <a:gdLst/>
              <a:ahLst/>
              <a:cxnLst/>
              <a:rect r="r" b="b" t="t" l="l"/>
              <a:pathLst>
                <a:path h="220941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196719"/>
                  </a:lnTo>
                  <a:cubicBezTo>
                    <a:pt x="2585339" y="2203704"/>
                    <a:pt x="2579624" y="2209419"/>
                    <a:pt x="2572639" y="2209419"/>
                  </a:cubicBezTo>
                  <a:lnTo>
                    <a:pt x="12700" y="2209419"/>
                  </a:lnTo>
                  <a:cubicBezTo>
                    <a:pt x="5715" y="2209419"/>
                    <a:pt x="0" y="2203704"/>
                    <a:pt x="0" y="21967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96719"/>
                  </a:lnTo>
                  <a:lnTo>
                    <a:pt x="12700" y="2196719"/>
                  </a:lnTo>
                  <a:lnTo>
                    <a:pt x="12700" y="2184019"/>
                  </a:lnTo>
                  <a:lnTo>
                    <a:pt x="2572639" y="2184019"/>
                  </a:lnTo>
                  <a:lnTo>
                    <a:pt x="2572639" y="2196719"/>
                  </a:lnTo>
                  <a:lnTo>
                    <a:pt x="2559939" y="219671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0" y="0"/>
              <a:ext cx="2585400" cy="2209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Pro Serve</a:t>
              </a: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5230385" y="7449025"/>
            <a:ext cx="1939050" cy="1657050"/>
            <a:chOff x="0" y="0"/>
            <a:chExt cx="2585400" cy="22094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2585339" cy="2209419"/>
            </a:xfrm>
            <a:custGeom>
              <a:avLst/>
              <a:gdLst/>
              <a:ahLst/>
              <a:cxnLst/>
              <a:rect r="r" b="b" t="t" l="l"/>
              <a:pathLst>
                <a:path h="220941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196719"/>
                  </a:lnTo>
                  <a:cubicBezTo>
                    <a:pt x="2585339" y="2203704"/>
                    <a:pt x="2579624" y="2209419"/>
                    <a:pt x="2572639" y="2209419"/>
                  </a:cubicBezTo>
                  <a:lnTo>
                    <a:pt x="12700" y="2209419"/>
                  </a:lnTo>
                  <a:cubicBezTo>
                    <a:pt x="5715" y="2209419"/>
                    <a:pt x="0" y="2203704"/>
                    <a:pt x="0" y="21967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96719"/>
                  </a:lnTo>
                  <a:lnTo>
                    <a:pt x="12700" y="2196719"/>
                  </a:lnTo>
                  <a:lnTo>
                    <a:pt x="12700" y="2184019"/>
                  </a:lnTo>
                  <a:lnTo>
                    <a:pt x="2572639" y="2184019"/>
                  </a:lnTo>
                  <a:lnTo>
                    <a:pt x="2572639" y="2196719"/>
                  </a:lnTo>
                  <a:lnTo>
                    <a:pt x="2559939" y="219671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0"/>
              <a:ext cx="2585400" cy="2209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SE</a:t>
              </a: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2771025" y="7420225"/>
            <a:ext cx="1939050" cy="1657050"/>
            <a:chOff x="0" y="0"/>
            <a:chExt cx="2585400" cy="22094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2585339" cy="2209419"/>
            </a:xfrm>
            <a:custGeom>
              <a:avLst/>
              <a:gdLst/>
              <a:ahLst/>
              <a:cxnLst/>
              <a:rect r="r" b="b" t="t" l="l"/>
              <a:pathLst>
                <a:path h="2209419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2196719"/>
                  </a:lnTo>
                  <a:cubicBezTo>
                    <a:pt x="2585339" y="2203704"/>
                    <a:pt x="2579624" y="2209419"/>
                    <a:pt x="2572639" y="2209419"/>
                  </a:cubicBezTo>
                  <a:lnTo>
                    <a:pt x="12700" y="2209419"/>
                  </a:lnTo>
                  <a:cubicBezTo>
                    <a:pt x="5715" y="2209419"/>
                    <a:pt x="0" y="2203704"/>
                    <a:pt x="0" y="219671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196719"/>
                  </a:lnTo>
                  <a:lnTo>
                    <a:pt x="12700" y="2196719"/>
                  </a:lnTo>
                  <a:lnTo>
                    <a:pt x="12700" y="2184019"/>
                  </a:lnTo>
                  <a:lnTo>
                    <a:pt x="2572639" y="2184019"/>
                  </a:lnTo>
                  <a:lnTo>
                    <a:pt x="2572639" y="2196719"/>
                  </a:lnTo>
                  <a:lnTo>
                    <a:pt x="2559939" y="2196719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0"/>
              <a:ext cx="2585400" cy="2209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CP</a:t>
              </a:r>
            </a:p>
            <a:p>
              <a:pPr algn="l" marL="386080" indent="-193040" lvl="1">
                <a:lnSpc>
                  <a:spcPts val="1728"/>
                </a:lnSpc>
                <a:buFont typeface="Arial"/>
                <a:buChar char="•"/>
              </a:pPr>
              <a:r>
                <a:rPr lang="en-US" b="true" sz="16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MP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622650" y="7474900"/>
            <a:ext cx="1863600" cy="1638000"/>
            <a:chOff x="0" y="0"/>
            <a:chExt cx="2484800" cy="21840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2484755" cy="2184019"/>
            </a:xfrm>
            <a:custGeom>
              <a:avLst/>
              <a:gdLst/>
              <a:ahLst/>
              <a:cxnLst/>
              <a:rect r="r" b="b" t="t" l="l"/>
              <a:pathLst>
                <a:path h="2184019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2184019"/>
                  </a:lnTo>
                  <a:lnTo>
                    <a:pt x="0" y="21840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57150"/>
              <a:ext cx="2484800" cy="2241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Roles Involved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622650" y="1887600"/>
            <a:ext cx="1863600" cy="943200"/>
            <a:chOff x="0" y="0"/>
            <a:chExt cx="2484800" cy="125760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2484755" cy="1257554"/>
            </a:xfrm>
            <a:custGeom>
              <a:avLst/>
              <a:gdLst/>
              <a:ahLst/>
              <a:cxnLst/>
              <a:rect r="r" b="b" t="t" l="l"/>
              <a:pathLst>
                <a:path h="1257554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1257554"/>
                  </a:lnTo>
                  <a:lnTo>
                    <a:pt x="0" y="12575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47625"/>
              <a:ext cx="2484800" cy="1305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Velocity Selling Process: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3611439" y="1811331"/>
            <a:ext cx="1973250" cy="997050"/>
            <a:chOff x="0" y="0"/>
            <a:chExt cx="2631000" cy="132940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5" id="95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Identify</a:t>
              </a:r>
            </a:p>
          </p:txBody>
        </p:sp>
      </p:grpSp>
      <p:grpSp>
        <p:nvGrpSpPr>
          <p:cNvPr name="Group 96" id="96"/>
          <p:cNvGrpSpPr/>
          <p:nvPr/>
        </p:nvGrpSpPr>
        <p:grpSpPr>
          <a:xfrm rot="0">
            <a:off x="6085771" y="1811331"/>
            <a:ext cx="1973250" cy="997050"/>
            <a:chOff x="0" y="0"/>
            <a:chExt cx="2631000" cy="1329400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Qualify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8560101" y="1811331"/>
            <a:ext cx="1973250" cy="997050"/>
            <a:chOff x="0" y="0"/>
            <a:chExt cx="2631000" cy="132940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3" id="103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Solve</a:t>
              </a:r>
            </a:p>
          </p:txBody>
        </p:sp>
      </p:grpSp>
      <p:grpSp>
        <p:nvGrpSpPr>
          <p:cNvPr name="Group 104" id="104"/>
          <p:cNvGrpSpPr/>
          <p:nvPr/>
        </p:nvGrpSpPr>
        <p:grpSpPr>
          <a:xfrm rot="0">
            <a:off x="11034483" y="1860681"/>
            <a:ext cx="1973250" cy="997050"/>
            <a:chOff x="0" y="0"/>
            <a:chExt cx="2631000" cy="132940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7" id="107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Propose</a:t>
              </a:r>
            </a:p>
          </p:txBody>
        </p:sp>
      </p:grpSp>
      <p:grpSp>
        <p:nvGrpSpPr>
          <p:cNvPr name="Group 108" id="108"/>
          <p:cNvGrpSpPr/>
          <p:nvPr/>
        </p:nvGrpSpPr>
        <p:grpSpPr>
          <a:xfrm rot="0">
            <a:off x="13508815" y="1878081"/>
            <a:ext cx="1973250" cy="997050"/>
            <a:chOff x="0" y="0"/>
            <a:chExt cx="2631000" cy="132940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1" id="111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Negotiate &amp; Close</a:t>
              </a:r>
            </a:p>
          </p:txBody>
        </p:sp>
      </p:grpSp>
      <p:sp>
        <p:nvSpPr>
          <p:cNvPr name="AutoShape 112" id="112"/>
          <p:cNvSpPr/>
          <p:nvPr/>
        </p:nvSpPr>
        <p:spPr>
          <a:xfrm>
            <a:off x="4434362" y="2952756"/>
            <a:ext cx="327405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3" id="113"/>
          <p:cNvSpPr/>
          <p:nvPr/>
        </p:nvSpPr>
        <p:spPr>
          <a:xfrm>
            <a:off x="6908694" y="2952756"/>
            <a:ext cx="327405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4" id="114"/>
          <p:cNvSpPr/>
          <p:nvPr/>
        </p:nvSpPr>
        <p:spPr>
          <a:xfrm>
            <a:off x="7603583" y="2952756"/>
            <a:ext cx="1411887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5" id="115"/>
          <p:cNvSpPr/>
          <p:nvPr/>
        </p:nvSpPr>
        <p:spPr>
          <a:xfrm>
            <a:off x="9383024" y="2952756"/>
            <a:ext cx="327405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6" id="116"/>
          <p:cNvSpPr/>
          <p:nvPr/>
        </p:nvSpPr>
        <p:spPr>
          <a:xfrm>
            <a:off x="10100635" y="2977506"/>
            <a:ext cx="1366546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7" id="117"/>
          <p:cNvSpPr/>
          <p:nvPr/>
        </p:nvSpPr>
        <p:spPr>
          <a:xfrm rot="5199862">
            <a:off x="14331744" y="2977506"/>
            <a:ext cx="32740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8" id="118"/>
          <p:cNvSpPr/>
          <p:nvPr/>
        </p:nvSpPr>
        <p:spPr>
          <a:xfrm>
            <a:off x="11881957" y="2977506"/>
            <a:ext cx="278303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9" id="119"/>
          <p:cNvSpPr/>
          <p:nvPr/>
        </p:nvSpPr>
        <p:spPr>
          <a:xfrm>
            <a:off x="12582952" y="2986206"/>
            <a:ext cx="1350575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6916400" y="9380982"/>
            <a:ext cx="4572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‹#›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1625" y="467830"/>
            <a:ext cx="16704750" cy="51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b="true" sz="4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Opportunity Stages/Success Criteria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034275" y="4927875"/>
            <a:ext cx="1939050" cy="4630050"/>
            <a:chOff x="0" y="0"/>
            <a:chExt cx="2585400" cy="6173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85339" cy="6173343"/>
            </a:xfrm>
            <a:custGeom>
              <a:avLst/>
              <a:gdLst/>
              <a:ahLst/>
              <a:cxnLst/>
              <a:rect r="r" b="b" t="t" l="l"/>
              <a:pathLst>
                <a:path h="6173343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6160643"/>
                  </a:lnTo>
                  <a:cubicBezTo>
                    <a:pt x="2585339" y="6167628"/>
                    <a:pt x="2579624" y="6173343"/>
                    <a:pt x="2572639" y="6173343"/>
                  </a:cubicBezTo>
                  <a:lnTo>
                    <a:pt x="12700" y="6173343"/>
                  </a:lnTo>
                  <a:cubicBezTo>
                    <a:pt x="5715" y="6173343"/>
                    <a:pt x="0" y="6167628"/>
                    <a:pt x="0" y="616064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160643"/>
                  </a:lnTo>
                  <a:lnTo>
                    <a:pt x="12700" y="6160643"/>
                  </a:lnTo>
                  <a:lnTo>
                    <a:pt x="12700" y="6147943"/>
                  </a:lnTo>
                  <a:lnTo>
                    <a:pt x="2572639" y="6147943"/>
                  </a:lnTo>
                  <a:lnTo>
                    <a:pt x="2572639" y="6160643"/>
                  </a:lnTo>
                  <a:lnTo>
                    <a:pt x="2559939" y="6160643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585400" cy="623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Email presentation meeting objective &amp; agenda to all attendees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Conduct dry run with all presenters and partners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Conduct presentation meeting; addressing questions and concerns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Ask for sale: capture any conditions/objections in SFDC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511425" y="4927875"/>
            <a:ext cx="1939050" cy="4630050"/>
            <a:chOff x="0" y="0"/>
            <a:chExt cx="2585400" cy="6173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85339" cy="6173343"/>
            </a:xfrm>
            <a:custGeom>
              <a:avLst/>
              <a:gdLst/>
              <a:ahLst/>
              <a:cxnLst/>
              <a:rect r="r" b="b" t="t" l="l"/>
              <a:pathLst>
                <a:path h="6173343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6160643"/>
                  </a:lnTo>
                  <a:cubicBezTo>
                    <a:pt x="2585339" y="6167628"/>
                    <a:pt x="2579624" y="6173343"/>
                    <a:pt x="2572639" y="6173343"/>
                  </a:cubicBezTo>
                  <a:lnTo>
                    <a:pt x="12700" y="6173343"/>
                  </a:lnTo>
                  <a:cubicBezTo>
                    <a:pt x="5715" y="6173343"/>
                    <a:pt x="0" y="6167628"/>
                    <a:pt x="0" y="616064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160643"/>
                  </a:lnTo>
                  <a:lnTo>
                    <a:pt x="12700" y="6160643"/>
                  </a:lnTo>
                  <a:lnTo>
                    <a:pt x="12700" y="6147943"/>
                  </a:lnTo>
                  <a:lnTo>
                    <a:pt x="2572639" y="6147943"/>
                  </a:lnTo>
                  <a:lnTo>
                    <a:pt x="2572639" y="6160643"/>
                  </a:lnTo>
                  <a:lnTo>
                    <a:pt x="2559939" y="6160643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2585400" cy="6230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Address identified risk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Agree on business impact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Complete collaboration plan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Establish deployment date(s)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Resolve objections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Trade for win-win agreement</a:t>
              </a:r>
            </a:p>
            <a:p>
              <a:pPr algn="l" marL="266700" indent="-133350" lvl="1">
                <a:lnSpc>
                  <a:spcPts val="207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Sign agreement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667825" y="4927575"/>
            <a:ext cx="1939050" cy="4630050"/>
            <a:chOff x="0" y="0"/>
            <a:chExt cx="2585400" cy="6173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85339" cy="6173343"/>
            </a:xfrm>
            <a:custGeom>
              <a:avLst/>
              <a:gdLst/>
              <a:ahLst/>
              <a:cxnLst/>
              <a:rect r="r" b="b" t="t" l="l"/>
              <a:pathLst>
                <a:path h="6173343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6160643"/>
                  </a:lnTo>
                  <a:cubicBezTo>
                    <a:pt x="2585339" y="6167628"/>
                    <a:pt x="2579624" y="6173343"/>
                    <a:pt x="2572639" y="6173343"/>
                  </a:cubicBezTo>
                  <a:lnTo>
                    <a:pt x="12700" y="6173343"/>
                  </a:lnTo>
                  <a:cubicBezTo>
                    <a:pt x="5715" y="6173343"/>
                    <a:pt x="0" y="6167628"/>
                    <a:pt x="0" y="616064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160643"/>
                  </a:lnTo>
                  <a:lnTo>
                    <a:pt x="12700" y="6160643"/>
                  </a:lnTo>
                  <a:lnTo>
                    <a:pt x="12700" y="6147943"/>
                  </a:lnTo>
                  <a:lnTo>
                    <a:pt x="2572639" y="6147943"/>
                  </a:lnTo>
                  <a:lnTo>
                    <a:pt x="2572639" y="6160643"/>
                  </a:lnTo>
                  <a:lnTo>
                    <a:pt x="2559939" y="6160643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585400" cy="621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Achieve access to power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Diagnose and confirm pain(s) of power player(s)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Explore solution options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Quantify estimated business impact and agree on success criteria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Conduct pre-proposal review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Schedule solution presentation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719125" y="4927875"/>
            <a:ext cx="1939050" cy="4630050"/>
            <a:chOff x="0" y="0"/>
            <a:chExt cx="2585400" cy="6173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85339" cy="6173343"/>
            </a:xfrm>
            <a:custGeom>
              <a:avLst/>
              <a:gdLst/>
              <a:ahLst/>
              <a:cxnLst/>
              <a:rect r="r" b="b" t="t" l="l"/>
              <a:pathLst>
                <a:path h="6173343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6160643"/>
                  </a:lnTo>
                  <a:cubicBezTo>
                    <a:pt x="2585339" y="6167628"/>
                    <a:pt x="2579624" y="6173343"/>
                    <a:pt x="2572639" y="6173343"/>
                  </a:cubicBezTo>
                  <a:lnTo>
                    <a:pt x="12700" y="6173343"/>
                  </a:lnTo>
                  <a:cubicBezTo>
                    <a:pt x="5715" y="6173343"/>
                    <a:pt x="0" y="6167628"/>
                    <a:pt x="0" y="616064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160643"/>
                  </a:lnTo>
                  <a:lnTo>
                    <a:pt x="12700" y="6160643"/>
                  </a:lnTo>
                  <a:lnTo>
                    <a:pt x="12700" y="6147943"/>
                  </a:lnTo>
                  <a:lnTo>
                    <a:pt x="2572639" y="6147943"/>
                  </a:lnTo>
                  <a:lnTo>
                    <a:pt x="2572639" y="6160643"/>
                  </a:lnTo>
                  <a:lnTo>
                    <a:pt x="2559939" y="6160643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2585400" cy="6240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284480" indent="-142240" lvl="1">
                <a:lnSpc>
                  <a:spcPts val="2208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Research Accounts</a:t>
              </a:r>
            </a:p>
            <a:p>
              <a:pPr algn="l" marL="284480" indent="-142240" lvl="1">
                <a:lnSpc>
                  <a:spcPts val="2208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Identify key players</a:t>
              </a:r>
            </a:p>
            <a:p>
              <a:pPr algn="l" marL="284480" indent="-142240" lvl="1">
                <a:lnSpc>
                  <a:spcPts val="2208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Stimulate Stakeholder interest and curiosity</a:t>
              </a:r>
            </a:p>
            <a:p>
              <a:pPr algn="l" marL="284480" indent="-142240" lvl="1">
                <a:lnSpc>
                  <a:spcPts val="2208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Sales Discovery</a:t>
              </a:r>
            </a:p>
            <a:p>
              <a:pPr algn="l" marL="284480" indent="-142240" lvl="1">
                <a:lnSpc>
                  <a:spcPts val="2208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Schedule Appointment(s) with stakeholders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301375" y="4927875"/>
            <a:ext cx="1939050" cy="4630050"/>
            <a:chOff x="0" y="0"/>
            <a:chExt cx="2585400" cy="6173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85339" cy="6173343"/>
            </a:xfrm>
            <a:custGeom>
              <a:avLst/>
              <a:gdLst/>
              <a:ahLst/>
              <a:cxnLst/>
              <a:rect r="r" b="b" t="t" l="l"/>
              <a:pathLst>
                <a:path h="6173343" w="2585339">
                  <a:moveTo>
                    <a:pt x="12700" y="0"/>
                  </a:moveTo>
                  <a:lnTo>
                    <a:pt x="2572639" y="0"/>
                  </a:lnTo>
                  <a:cubicBezTo>
                    <a:pt x="2579624" y="0"/>
                    <a:pt x="2585339" y="5715"/>
                    <a:pt x="2585339" y="12700"/>
                  </a:cubicBezTo>
                  <a:lnTo>
                    <a:pt x="2585339" y="6160643"/>
                  </a:lnTo>
                  <a:cubicBezTo>
                    <a:pt x="2585339" y="6167628"/>
                    <a:pt x="2579624" y="6173343"/>
                    <a:pt x="2572639" y="6173343"/>
                  </a:cubicBezTo>
                  <a:lnTo>
                    <a:pt x="12700" y="6173343"/>
                  </a:lnTo>
                  <a:cubicBezTo>
                    <a:pt x="5715" y="6173343"/>
                    <a:pt x="0" y="6167628"/>
                    <a:pt x="0" y="616064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160643"/>
                  </a:lnTo>
                  <a:lnTo>
                    <a:pt x="12700" y="6160643"/>
                  </a:lnTo>
                  <a:lnTo>
                    <a:pt x="12700" y="6147943"/>
                  </a:lnTo>
                  <a:lnTo>
                    <a:pt x="2572639" y="6147943"/>
                  </a:lnTo>
                  <a:lnTo>
                    <a:pt x="2572639" y="6160643"/>
                  </a:lnTo>
                  <a:lnTo>
                    <a:pt x="2559939" y="6160643"/>
                  </a:lnTo>
                  <a:lnTo>
                    <a:pt x="2559939" y="12700"/>
                  </a:lnTo>
                  <a:lnTo>
                    <a:pt x="2572639" y="12700"/>
                  </a:lnTo>
                  <a:lnTo>
                    <a:pt x="25726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2585400" cy="622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266700" indent="-133350" lvl="1">
                <a:lnSpc>
                  <a:spcPts val="198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Diagnose and confirm stakeholder(s) pain(s)</a:t>
              </a:r>
            </a:p>
            <a:p>
              <a:pPr algn="l" marL="266700" indent="-133350" lvl="1">
                <a:lnSpc>
                  <a:spcPts val="198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Pitch solutions concept(s) and align with stakeholder(s) one(s)</a:t>
              </a:r>
            </a:p>
            <a:p>
              <a:pPr algn="l" marL="266700" indent="-133350" lvl="1">
                <a:lnSpc>
                  <a:spcPts val="198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Identify decision criteria</a:t>
              </a:r>
            </a:p>
            <a:p>
              <a:pPr algn="l" marL="266700" indent="-133350" lvl="1">
                <a:lnSpc>
                  <a:spcPts val="198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Confirm identity of power and negotiate access to it</a:t>
              </a:r>
            </a:p>
            <a:p>
              <a:pPr algn="l" marL="266700" indent="-133350" lvl="1">
                <a:lnSpc>
                  <a:spcPts val="198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Confirm next step with stakeholder(s)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00200" y="4937400"/>
            <a:ext cx="1863600" cy="4611000"/>
            <a:chOff x="0" y="0"/>
            <a:chExt cx="2484800" cy="6148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484755" cy="6147943"/>
            </a:xfrm>
            <a:custGeom>
              <a:avLst/>
              <a:gdLst/>
              <a:ahLst/>
              <a:cxnLst/>
              <a:rect r="r" b="b" t="t" l="l"/>
              <a:pathLst>
                <a:path h="6147943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6147943"/>
                  </a:lnTo>
                  <a:lnTo>
                    <a:pt x="0" y="614794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484800" cy="6205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Success Criteria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 rot="14264">
            <a:off x="674735" y="4574821"/>
            <a:ext cx="15134330" cy="0"/>
          </a:xfrm>
          <a:prstGeom prst="line">
            <a:avLst/>
          </a:prstGeom>
          <a:ln cap="rnd" w="19050">
            <a:solidFill>
              <a:srgbClr val="0088CE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7" id="27"/>
          <p:cNvGrpSpPr/>
          <p:nvPr/>
        </p:nvGrpSpPr>
        <p:grpSpPr>
          <a:xfrm rot="0">
            <a:off x="11072533" y="1881157"/>
            <a:ext cx="1973250" cy="997050"/>
            <a:chOff x="0" y="0"/>
            <a:chExt cx="2631000" cy="1329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Negotiating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713250" y="3212850"/>
            <a:ext cx="1863600" cy="943200"/>
            <a:chOff x="0" y="0"/>
            <a:chExt cx="2484800" cy="12576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484755" cy="1257554"/>
            </a:xfrm>
            <a:custGeom>
              <a:avLst/>
              <a:gdLst/>
              <a:ahLst/>
              <a:cxnLst/>
              <a:rect r="r" b="b" t="t" l="l"/>
              <a:pathLst>
                <a:path h="1257554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1257554"/>
                  </a:lnTo>
                  <a:lnTo>
                    <a:pt x="0" y="12575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2484800" cy="1305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Velocity Selling Process: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702039" y="3136581"/>
            <a:ext cx="1973250" cy="997050"/>
            <a:chOff x="0" y="0"/>
            <a:chExt cx="2631000" cy="13294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Identify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6284271" y="3136581"/>
            <a:ext cx="1973250" cy="997050"/>
            <a:chOff x="0" y="0"/>
            <a:chExt cx="2631000" cy="1329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Qualify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8650701" y="3136581"/>
            <a:ext cx="1973250" cy="997050"/>
            <a:chOff x="0" y="0"/>
            <a:chExt cx="2631000" cy="1329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Solve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1017183" y="3136581"/>
            <a:ext cx="1973250" cy="997050"/>
            <a:chOff x="0" y="0"/>
            <a:chExt cx="2631000" cy="1329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Propose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3481315" y="3136581"/>
            <a:ext cx="1973250" cy="997050"/>
            <a:chOff x="0" y="0"/>
            <a:chExt cx="2631000" cy="13294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EE0000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Negotiate &amp; Close</a:t>
              </a:r>
            </a:p>
          </p:txBody>
        </p:sp>
      </p:grpSp>
      <p:sp>
        <p:nvSpPr>
          <p:cNvPr name="AutoShape 54" id="54"/>
          <p:cNvSpPr/>
          <p:nvPr/>
        </p:nvSpPr>
        <p:spPr>
          <a:xfrm>
            <a:off x="4272530" y="4530606"/>
            <a:ext cx="83226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5" id="55"/>
          <p:cNvSpPr/>
          <p:nvPr/>
        </p:nvSpPr>
        <p:spPr>
          <a:xfrm>
            <a:off x="6854762" y="4530606"/>
            <a:ext cx="83226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6" id="56"/>
          <p:cNvSpPr/>
          <p:nvPr/>
        </p:nvSpPr>
        <p:spPr>
          <a:xfrm>
            <a:off x="9221192" y="4530606"/>
            <a:ext cx="83226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7" id="57"/>
          <p:cNvSpPr/>
          <p:nvPr/>
        </p:nvSpPr>
        <p:spPr>
          <a:xfrm>
            <a:off x="14058203" y="4530606"/>
            <a:ext cx="832675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58" id="58"/>
          <p:cNvSpPr/>
          <p:nvPr/>
        </p:nvSpPr>
        <p:spPr>
          <a:xfrm>
            <a:off x="11587674" y="4530606"/>
            <a:ext cx="83226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59" id="59"/>
          <p:cNvGrpSpPr/>
          <p:nvPr/>
        </p:nvGrpSpPr>
        <p:grpSpPr>
          <a:xfrm rot="0">
            <a:off x="6284221" y="1856481"/>
            <a:ext cx="1973250" cy="997050"/>
            <a:chOff x="0" y="0"/>
            <a:chExt cx="2631000" cy="13294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Presenting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3494315" y="1881181"/>
            <a:ext cx="1973250" cy="997050"/>
            <a:chOff x="0" y="0"/>
            <a:chExt cx="2631000" cy="13294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Close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8678377" y="1856481"/>
            <a:ext cx="1973250" cy="997050"/>
            <a:chOff x="0" y="0"/>
            <a:chExt cx="2631000" cy="13294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Developing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3702039" y="1850631"/>
            <a:ext cx="1973250" cy="997050"/>
            <a:chOff x="0" y="0"/>
            <a:chExt cx="2631000" cy="13294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12700" y="12700"/>
              <a:ext cx="2605659" cy="1304036"/>
            </a:xfrm>
            <a:custGeom>
              <a:avLst/>
              <a:gdLst/>
              <a:ahLst/>
              <a:cxnLst/>
              <a:rect r="r" b="b" t="t" l="l"/>
              <a:pathLst>
                <a:path h="1304036" w="2605659">
                  <a:moveTo>
                    <a:pt x="0" y="217297"/>
                  </a:moveTo>
                  <a:cubicBezTo>
                    <a:pt x="0" y="97282"/>
                    <a:pt x="98298" y="0"/>
                    <a:pt x="219456" y="0"/>
                  </a:cubicBezTo>
                  <a:lnTo>
                    <a:pt x="2386203" y="0"/>
                  </a:lnTo>
                  <a:cubicBezTo>
                    <a:pt x="2507361" y="0"/>
                    <a:pt x="2605659" y="97282"/>
                    <a:pt x="2605659" y="217297"/>
                  </a:cubicBezTo>
                  <a:lnTo>
                    <a:pt x="2605659" y="1086612"/>
                  </a:lnTo>
                  <a:cubicBezTo>
                    <a:pt x="2605659" y="1206627"/>
                    <a:pt x="2507361" y="1303909"/>
                    <a:pt x="2386203" y="1303909"/>
                  </a:cubicBezTo>
                  <a:lnTo>
                    <a:pt x="219456" y="1303909"/>
                  </a:lnTo>
                  <a:cubicBezTo>
                    <a:pt x="98298" y="1304036"/>
                    <a:pt x="0" y="1206754"/>
                    <a:pt x="0" y="1086612"/>
                  </a:cubicBez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631059" cy="1329436"/>
            </a:xfrm>
            <a:custGeom>
              <a:avLst/>
              <a:gdLst/>
              <a:ahLst/>
              <a:cxnLst/>
              <a:rect r="r" b="b" t="t" l="l"/>
              <a:pathLst>
                <a:path h="1329436" w="2631059">
                  <a:moveTo>
                    <a:pt x="0" y="229997"/>
                  </a:moveTo>
                  <a:cubicBezTo>
                    <a:pt x="0" y="102870"/>
                    <a:pt x="104013" y="0"/>
                    <a:pt x="232156" y="0"/>
                  </a:cubicBezTo>
                  <a:lnTo>
                    <a:pt x="2398903" y="0"/>
                  </a:lnTo>
                  <a:lnTo>
                    <a:pt x="2398903" y="12700"/>
                  </a:lnTo>
                  <a:lnTo>
                    <a:pt x="2398903" y="0"/>
                  </a:lnTo>
                  <a:cubicBezTo>
                    <a:pt x="2527046" y="0"/>
                    <a:pt x="2631059" y="102870"/>
                    <a:pt x="2631059" y="229997"/>
                  </a:cubicBezTo>
                  <a:lnTo>
                    <a:pt x="2631059" y="1099312"/>
                  </a:lnTo>
                  <a:lnTo>
                    <a:pt x="2618359" y="1099312"/>
                  </a:lnTo>
                  <a:lnTo>
                    <a:pt x="2631059" y="1099312"/>
                  </a:lnTo>
                  <a:cubicBezTo>
                    <a:pt x="2631059" y="1226439"/>
                    <a:pt x="2527046" y="1329309"/>
                    <a:pt x="2398903" y="1329309"/>
                  </a:cubicBezTo>
                  <a:lnTo>
                    <a:pt x="2398903" y="1316609"/>
                  </a:lnTo>
                  <a:lnTo>
                    <a:pt x="2398903" y="1329309"/>
                  </a:lnTo>
                  <a:lnTo>
                    <a:pt x="232156" y="1329309"/>
                  </a:lnTo>
                  <a:lnTo>
                    <a:pt x="232156" y="1316609"/>
                  </a:lnTo>
                  <a:lnTo>
                    <a:pt x="232156" y="1329309"/>
                  </a:lnTo>
                  <a:cubicBezTo>
                    <a:pt x="104013" y="1329436"/>
                    <a:pt x="0" y="1226566"/>
                    <a:pt x="0" y="1099312"/>
                  </a:cubicBezTo>
                  <a:lnTo>
                    <a:pt x="0" y="229997"/>
                  </a:lnTo>
                  <a:lnTo>
                    <a:pt x="12700" y="229997"/>
                  </a:lnTo>
                  <a:lnTo>
                    <a:pt x="0" y="229997"/>
                  </a:lnTo>
                  <a:moveTo>
                    <a:pt x="25400" y="229997"/>
                  </a:moveTo>
                  <a:lnTo>
                    <a:pt x="25400" y="1099312"/>
                  </a:lnTo>
                  <a:lnTo>
                    <a:pt x="12700" y="1099312"/>
                  </a:lnTo>
                  <a:lnTo>
                    <a:pt x="25400" y="1099312"/>
                  </a:lnTo>
                  <a:cubicBezTo>
                    <a:pt x="25400" y="1212215"/>
                    <a:pt x="117856" y="1303909"/>
                    <a:pt x="232156" y="1303909"/>
                  </a:cubicBezTo>
                  <a:lnTo>
                    <a:pt x="2398903" y="1303909"/>
                  </a:lnTo>
                  <a:cubicBezTo>
                    <a:pt x="2513203" y="1303909"/>
                    <a:pt x="2605659" y="1212215"/>
                    <a:pt x="2605659" y="1099312"/>
                  </a:cubicBezTo>
                  <a:lnTo>
                    <a:pt x="2605659" y="229997"/>
                  </a:lnTo>
                  <a:lnTo>
                    <a:pt x="2618359" y="229997"/>
                  </a:lnTo>
                  <a:lnTo>
                    <a:pt x="2605659" y="229997"/>
                  </a:lnTo>
                  <a:cubicBezTo>
                    <a:pt x="2605659" y="117094"/>
                    <a:pt x="2513203" y="25400"/>
                    <a:pt x="2398903" y="25400"/>
                  </a:cubicBezTo>
                  <a:lnTo>
                    <a:pt x="232156" y="25400"/>
                  </a:lnTo>
                  <a:lnTo>
                    <a:pt x="232156" y="12700"/>
                  </a:lnTo>
                  <a:lnTo>
                    <a:pt x="232156" y="25400"/>
                  </a:lnTo>
                  <a:cubicBezTo>
                    <a:pt x="117856" y="25400"/>
                    <a:pt x="25400" y="117094"/>
                    <a:pt x="25400" y="22999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0" y="-47625"/>
              <a:ext cx="2631000" cy="1377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Engaging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713250" y="1852500"/>
            <a:ext cx="1863600" cy="943200"/>
            <a:chOff x="0" y="0"/>
            <a:chExt cx="2484800" cy="12576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2484755" cy="1257554"/>
            </a:xfrm>
            <a:custGeom>
              <a:avLst/>
              <a:gdLst/>
              <a:ahLst/>
              <a:cxnLst/>
              <a:rect r="r" b="b" t="t" l="l"/>
              <a:pathLst>
                <a:path h="1257554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1257554"/>
                  </a:lnTo>
                  <a:lnTo>
                    <a:pt x="0" y="12575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47625"/>
              <a:ext cx="2484800" cy="1305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Opportunity Stages: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6203675" y="4927875"/>
            <a:ext cx="1882650" cy="2210250"/>
            <a:chOff x="0" y="0"/>
            <a:chExt cx="2510200" cy="29470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2510155" cy="2947035"/>
            </a:xfrm>
            <a:custGeom>
              <a:avLst/>
              <a:gdLst/>
              <a:ahLst/>
              <a:cxnLst/>
              <a:rect r="r" b="b" t="t" l="l"/>
              <a:pathLst>
                <a:path h="2947035" w="2510155">
                  <a:moveTo>
                    <a:pt x="12700" y="0"/>
                  </a:moveTo>
                  <a:lnTo>
                    <a:pt x="2497455" y="0"/>
                  </a:lnTo>
                  <a:cubicBezTo>
                    <a:pt x="2504440" y="0"/>
                    <a:pt x="2510155" y="5715"/>
                    <a:pt x="2510155" y="12700"/>
                  </a:cubicBezTo>
                  <a:lnTo>
                    <a:pt x="2510155" y="2934335"/>
                  </a:lnTo>
                  <a:cubicBezTo>
                    <a:pt x="2510155" y="2941320"/>
                    <a:pt x="2504440" y="2947035"/>
                    <a:pt x="2497455" y="2947035"/>
                  </a:cubicBezTo>
                  <a:lnTo>
                    <a:pt x="12700" y="2947035"/>
                  </a:lnTo>
                  <a:cubicBezTo>
                    <a:pt x="5715" y="2947035"/>
                    <a:pt x="0" y="2941320"/>
                    <a:pt x="0" y="293433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934335"/>
                  </a:lnTo>
                  <a:lnTo>
                    <a:pt x="12700" y="2934335"/>
                  </a:lnTo>
                  <a:lnTo>
                    <a:pt x="12700" y="2921635"/>
                  </a:lnTo>
                  <a:lnTo>
                    <a:pt x="2497455" y="2921635"/>
                  </a:lnTo>
                  <a:lnTo>
                    <a:pt x="2497455" y="2934335"/>
                  </a:lnTo>
                  <a:lnTo>
                    <a:pt x="2484755" y="2934335"/>
                  </a:lnTo>
                  <a:lnTo>
                    <a:pt x="2484755" y="12700"/>
                  </a:lnTo>
                  <a:lnTo>
                    <a:pt x="2497455" y="12700"/>
                  </a:lnTo>
                  <a:lnTo>
                    <a:pt x="249745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0" id="80"/>
            <p:cNvSpPr txBox="true"/>
            <p:nvPr/>
          </p:nvSpPr>
          <p:spPr>
            <a:xfrm>
              <a:off x="0" y="-19050"/>
              <a:ext cx="2510200" cy="29660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1620"/>
                </a:lnSpc>
              </a:pPr>
              <a:r>
                <a:rPr lang="en-US" b="true" sz="15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Close Won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the contract and place the order</a:t>
              </a:r>
            </a:p>
            <a:p>
              <a:pPr algn="l" marL="266700" indent="-133350" lvl="1">
                <a:lnSpc>
                  <a:spcPts val="1889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Sync implementation meets/task in SFDC</a:t>
              </a:r>
            </a:p>
            <a:p>
              <a:pPr algn="l" marL="497840" indent="-248920" lvl="1">
                <a:lnSpc>
                  <a:spcPts val="3359"/>
                </a:lnSpc>
              </a:pP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16203675" y="7233375"/>
            <a:ext cx="1882650" cy="2350050"/>
            <a:chOff x="0" y="0"/>
            <a:chExt cx="2510200" cy="313340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12700" y="12700"/>
              <a:ext cx="2484755" cy="3107944"/>
            </a:xfrm>
            <a:custGeom>
              <a:avLst/>
              <a:gdLst/>
              <a:ahLst/>
              <a:cxnLst/>
              <a:rect r="r" b="b" t="t" l="l"/>
              <a:pathLst>
                <a:path h="3107944" w="2484755">
                  <a:moveTo>
                    <a:pt x="0" y="0"/>
                  </a:moveTo>
                  <a:lnTo>
                    <a:pt x="2484755" y="0"/>
                  </a:lnTo>
                  <a:lnTo>
                    <a:pt x="2484755" y="3107944"/>
                  </a:lnTo>
                  <a:lnTo>
                    <a:pt x="0" y="31079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2510155" cy="3133344"/>
            </a:xfrm>
            <a:custGeom>
              <a:avLst/>
              <a:gdLst/>
              <a:ahLst/>
              <a:cxnLst/>
              <a:rect r="r" b="b" t="t" l="l"/>
              <a:pathLst>
                <a:path h="3133344" w="2510155">
                  <a:moveTo>
                    <a:pt x="12700" y="0"/>
                  </a:moveTo>
                  <a:lnTo>
                    <a:pt x="2497455" y="0"/>
                  </a:lnTo>
                  <a:cubicBezTo>
                    <a:pt x="2504440" y="0"/>
                    <a:pt x="2510155" y="5715"/>
                    <a:pt x="2510155" y="12700"/>
                  </a:cubicBezTo>
                  <a:lnTo>
                    <a:pt x="2510155" y="3120644"/>
                  </a:lnTo>
                  <a:cubicBezTo>
                    <a:pt x="2510155" y="3127629"/>
                    <a:pt x="2504440" y="3133344"/>
                    <a:pt x="2497455" y="3133344"/>
                  </a:cubicBezTo>
                  <a:lnTo>
                    <a:pt x="12700" y="3133344"/>
                  </a:lnTo>
                  <a:cubicBezTo>
                    <a:pt x="5715" y="3133344"/>
                    <a:pt x="0" y="3127629"/>
                    <a:pt x="0" y="3120644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120644"/>
                  </a:lnTo>
                  <a:lnTo>
                    <a:pt x="12700" y="3120644"/>
                  </a:lnTo>
                  <a:lnTo>
                    <a:pt x="12700" y="3107944"/>
                  </a:lnTo>
                  <a:lnTo>
                    <a:pt x="2497455" y="3107944"/>
                  </a:lnTo>
                  <a:lnTo>
                    <a:pt x="2497455" y="3120644"/>
                  </a:lnTo>
                  <a:lnTo>
                    <a:pt x="2484755" y="3120644"/>
                  </a:lnTo>
                  <a:lnTo>
                    <a:pt x="2484755" y="12700"/>
                  </a:lnTo>
                  <a:lnTo>
                    <a:pt x="2497455" y="12700"/>
                  </a:lnTo>
                  <a:lnTo>
                    <a:pt x="249745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0" y="-19050"/>
              <a:ext cx="2510200" cy="31524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1620"/>
                </a:lnSpc>
              </a:pPr>
              <a:r>
                <a:rPr lang="en-US" b="true" sz="15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Close Lost</a:t>
              </a:r>
            </a:p>
            <a:p>
              <a:pPr algn="l" marL="266700" indent="-133350" lvl="1">
                <a:lnSpc>
                  <a:spcPts val="162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 Opp Closed/Lost and notate reason(s) in SFDC</a:t>
              </a:r>
            </a:p>
            <a:p>
              <a:pPr algn="l" marL="266700" indent="-133350" lvl="1">
                <a:lnSpc>
                  <a:spcPts val="162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Schedule customer relationship touch-points </a:t>
              </a:r>
            </a:p>
          </p:txBody>
        </p:sp>
      </p:grpSp>
      <p:sp>
        <p:nvSpPr>
          <p:cNvPr name="AutoShape 85" id="85"/>
          <p:cNvSpPr/>
          <p:nvPr/>
        </p:nvSpPr>
        <p:spPr>
          <a:xfrm>
            <a:off x="15096356" y="6638100"/>
            <a:ext cx="1461389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6" id="86"/>
          <p:cNvSpPr/>
          <p:nvPr/>
        </p:nvSpPr>
        <p:spPr>
          <a:xfrm>
            <a:off x="15114669" y="7825800"/>
            <a:ext cx="1424762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7" id="87"/>
          <p:cNvSpPr/>
          <p:nvPr/>
        </p:nvSpPr>
        <p:spPr>
          <a:xfrm>
            <a:off x="7779243" y="2994906"/>
            <a:ext cx="137751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8" id="88"/>
          <p:cNvSpPr/>
          <p:nvPr/>
        </p:nvSpPr>
        <p:spPr>
          <a:xfrm rot="6794491">
            <a:off x="10159785" y="3006006"/>
            <a:ext cx="1366546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89" id="89"/>
          <p:cNvSpPr/>
          <p:nvPr/>
        </p:nvSpPr>
        <p:spPr>
          <a:xfrm rot="6811969">
            <a:off x="12582952" y="2986206"/>
            <a:ext cx="135057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0" id="90"/>
          <p:cNvSpPr/>
          <p:nvPr/>
        </p:nvSpPr>
        <p:spPr>
          <a:xfrm>
            <a:off x="14346226" y="3000106"/>
            <a:ext cx="283828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1" id="91"/>
          <p:cNvSpPr/>
          <p:nvPr/>
        </p:nvSpPr>
        <p:spPr>
          <a:xfrm rot="5164499">
            <a:off x="11881957" y="2977506"/>
            <a:ext cx="27830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2" id="92"/>
          <p:cNvSpPr/>
          <p:nvPr/>
        </p:nvSpPr>
        <p:spPr>
          <a:xfrm>
            <a:off x="9509385" y="2989806"/>
            <a:ext cx="311234" cy="9525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3" id="93"/>
          <p:cNvSpPr/>
          <p:nvPr/>
        </p:nvSpPr>
        <p:spPr>
          <a:xfrm rot="5199862">
            <a:off x="7145194" y="3006156"/>
            <a:ext cx="32740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4" id="94"/>
          <p:cNvSpPr/>
          <p:nvPr/>
        </p:nvSpPr>
        <p:spPr>
          <a:xfrm rot="5199862">
            <a:off x="4434362" y="2952756"/>
            <a:ext cx="32740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" y="1152350"/>
            <a:ext cx="14173200" cy="85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Funnel Status - Current Process</a:t>
            </a:r>
          </a:p>
        </p:txBody>
      </p:sp>
      <p:sp>
        <p:nvSpPr>
          <p:cNvPr name="AutoShape 7" id="7"/>
          <p:cNvSpPr/>
          <p:nvPr/>
        </p:nvSpPr>
        <p:spPr>
          <a:xfrm rot="19789">
            <a:off x="9143720" y="8108314"/>
            <a:ext cx="7539325" cy="0"/>
          </a:xfrm>
          <a:prstGeom prst="line">
            <a:avLst/>
          </a:prstGeom>
          <a:ln cap="rnd" w="9525">
            <a:solidFill>
              <a:srgbClr val="333333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8" id="8"/>
          <p:cNvGrpSpPr/>
          <p:nvPr/>
        </p:nvGrpSpPr>
        <p:grpSpPr>
          <a:xfrm rot="0">
            <a:off x="9041400" y="8009616"/>
            <a:ext cx="183000" cy="183000"/>
            <a:chOff x="0" y="0"/>
            <a:chExt cx="244000" cy="244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4094" cy="244094"/>
            </a:xfrm>
            <a:custGeom>
              <a:avLst/>
              <a:gdLst/>
              <a:ahLst/>
              <a:cxnLst/>
              <a:rect r="r" b="b" t="t" l="l"/>
              <a:pathLst>
                <a:path h="244094" w="244094">
                  <a:moveTo>
                    <a:pt x="0" y="122047"/>
                  </a:moveTo>
                  <a:cubicBezTo>
                    <a:pt x="0" y="54610"/>
                    <a:pt x="54610" y="0"/>
                    <a:pt x="122047" y="0"/>
                  </a:cubicBezTo>
                  <a:cubicBezTo>
                    <a:pt x="189484" y="0"/>
                    <a:pt x="244094" y="54610"/>
                    <a:pt x="244094" y="122047"/>
                  </a:cubicBezTo>
                  <a:cubicBezTo>
                    <a:pt x="244094" y="189484"/>
                    <a:pt x="189484" y="244094"/>
                    <a:pt x="122047" y="244094"/>
                  </a:cubicBezTo>
                  <a:cubicBezTo>
                    <a:pt x="54610" y="244094"/>
                    <a:pt x="0" y="189357"/>
                    <a:pt x="0" y="122047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926899" y="7433226"/>
            <a:ext cx="2049850" cy="4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b="true" sz="2000">
                <a:solidFill>
                  <a:srgbClr val="333333"/>
                </a:solidFill>
                <a:latin typeface="Arial Bold"/>
                <a:ea typeface="Arial Bold"/>
                <a:cs typeface="Arial Bold"/>
                <a:sym typeface="Arial Bold"/>
              </a:rPr>
              <a:t>Current Month: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26807" y="8333685"/>
            <a:ext cx="2258650" cy="3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080" indent="-193040" lvl="1">
              <a:lnSpc>
                <a:spcPts val="1920"/>
              </a:lnSpc>
              <a:buFont typeface="Arial"/>
              <a:buChar char="•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Commits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820794" y="8037768"/>
            <a:ext cx="183000" cy="183000"/>
            <a:chOff x="0" y="0"/>
            <a:chExt cx="244000" cy="244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44094" cy="244094"/>
            </a:xfrm>
            <a:custGeom>
              <a:avLst/>
              <a:gdLst/>
              <a:ahLst/>
              <a:cxnLst/>
              <a:rect r="r" b="b" t="t" l="l"/>
              <a:pathLst>
                <a:path h="244094" w="244094">
                  <a:moveTo>
                    <a:pt x="0" y="122047"/>
                  </a:moveTo>
                  <a:cubicBezTo>
                    <a:pt x="0" y="54610"/>
                    <a:pt x="54610" y="0"/>
                    <a:pt x="122047" y="0"/>
                  </a:cubicBezTo>
                  <a:cubicBezTo>
                    <a:pt x="189484" y="0"/>
                    <a:pt x="244094" y="54610"/>
                    <a:pt x="244094" y="122047"/>
                  </a:cubicBezTo>
                  <a:cubicBezTo>
                    <a:pt x="244094" y="189484"/>
                    <a:pt x="189484" y="244094"/>
                    <a:pt x="122047" y="244094"/>
                  </a:cubicBezTo>
                  <a:cubicBezTo>
                    <a:pt x="54610" y="244094"/>
                    <a:pt x="0" y="189357"/>
                    <a:pt x="0" y="122047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1697247" y="7433222"/>
            <a:ext cx="1869250" cy="4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b="true" sz="2000">
                <a:solidFill>
                  <a:srgbClr val="333333"/>
                </a:solidFill>
                <a:latin typeface="Arial Bold"/>
                <a:ea typeface="Arial Bold"/>
                <a:cs typeface="Arial Bold"/>
                <a:sym typeface="Arial Bold"/>
              </a:rPr>
              <a:t>Next Month: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97247" y="8361837"/>
            <a:ext cx="2258650" cy="60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080" indent="-193040" lvl="1">
              <a:lnSpc>
                <a:spcPts val="1920"/>
              </a:lnSpc>
              <a:buFont typeface="Arial"/>
              <a:buChar char="•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Commits</a:t>
            </a:r>
          </a:p>
          <a:p>
            <a:pPr algn="l" marL="386080" indent="-193040" lvl="1">
              <a:lnSpc>
                <a:spcPts val="1920"/>
              </a:lnSpc>
              <a:buFont typeface="Arial"/>
              <a:buChar char="•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Confidents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457792" y="8035044"/>
            <a:ext cx="183000" cy="183000"/>
            <a:chOff x="0" y="0"/>
            <a:chExt cx="244000" cy="244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4094" cy="244094"/>
            </a:xfrm>
            <a:custGeom>
              <a:avLst/>
              <a:gdLst/>
              <a:ahLst/>
              <a:cxnLst/>
              <a:rect r="r" b="b" t="t" l="l"/>
              <a:pathLst>
                <a:path h="244094" w="244094">
                  <a:moveTo>
                    <a:pt x="0" y="122047"/>
                  </a:moveTo>
                  <a:cubicBezTo>
                    <a:pt x="0" y="54610"/>
                    <a:pt x="54610" y="0"/>
                    <a:pt x="122047" y="0"/>
                  </a:cubicBezTo>
                  <a:cubicBezTo>
                    <a:pt x="189484" y="0"/>
                    <a:pt x="244094" y="54610"/>
                    <a:pt x="244094" y="122047"/>
                  </a:cubicBezTo>
                  <a:cubicBezTo>
                    <a:pt x="244094" y="189484"/>
                    <a:pt x="189484" y="244094"/>
                    <a:pt x="122047" y="244094"/>
                  </a:cubicBezTo>
                  <a:cubicBezTo>
                    <a:pt x="54610" y="244094"/>
                    <a:pt x="0" y="189357"/>
                    <a:pt x="0" y="122047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4346325" y="7441800"/>
            <a:ext cx="2501650" cy="34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b="true" sz="2000">
                <a:solidFill>
                  <a:srgbClr val="333333"/>
                </a:solidFill>
                <a:latin typeface="Arial Bold"/>
                <a:ea typeface="Arial Bold"/>
                <a:cs typeface="Arial Bold"/>
                <a:sym typeface="Arial Bold"/>
              </a:rPr>
              <a:t>Current Month +2:</a:t>
            </a:r>
          </a:p>
          <a:p>
            <a:pPr algn="l">
              <a:lnSpc>
                <a:spcPts val="2400"/>
              </a:lnSpc>
            </a:pPr>
            <a:r>
              <a:rPr lang="en-US" b="true" sz="2000">
                <a:solidFill>
                  <a:srgbClr val="333333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339147" y="8359113"/>
            <a:ext cx="2258650" cy="84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6080" indent="-193040" lvl="1">
              <a:lnSpc>
                <a:spcPts val="1920"/>
              </a:lnSpc>
              <a:buFont typeface="Arial"/>
              <a:buChar char="•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Commits</a:t>
            </a:r>
          </a:p>
          <a:p>
            <a:pPr algn="l" marL="386080" indent="-193040" lvl="1">
              <a:lnSpc>
                <a:spcPts val="1920"/>
              </a:lnSpc>
              <a:buFont typeface="Arial"/>
              <a:buChar char="•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Confidents</a:t>
            </a:r>
          </a:p>
          <a:p>
            <a:pPr algn="l" marL="386080" indent="-193040" lvl="1">
              <a:lnSpc>
                <a:spcPts val="1920"/>
              </a:lnSpc>
              <a:buFont typeface="Arial"/>
              <a:buChar char="•"/>
            </a:pPr>
            <a:r>
              <a:rPr lang="en-US" sz="16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Possibles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4005418" y="2636192"/>
            <a:ext cx="479588" cy="3370838"/>
          </a:xfrm>
          <a:custGeom>
            <a:avLst/>
            <a:gdLst/>
            <a:ahLst/>
            <a:cxnLst/>
            <a:rect r="r" b="b" t="t" l="l"/>
            <a:pathLst>
              <a:path h="3370838" w="479588">
                <a:moveTo>
                  <a:pt x="0" y="0"/>
                </a:moveTo>
                <a:lnTo>
                  <a:pt x="479588" y="0"/>
                </a:lnTo>
                <a:lnTo>
                  <a:pt x="479588" y="3370838"/>
                </a:lnTo>
                <a:lnTo>
                  <a:pt x="0" y="33708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3909246" y="2961750"/>
            <a:ext cx="2887200" cy="4002000"/>
            <a:chOff x="0" y="0"/>
            <a:chExt cx="3849600" cy="5336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849624" cy="5336032"/>
            </a:xfrm>
            <a:custGeom>
              <a:avLst/>
              <a:gdLst/>
              <a:ahLst/>
              <a:cxnLst/>
              <a:rect r="r" b="b" t="t" l="l"/>
              <a:pathLst>
                <a:path h="5336032" w="3849624">
                  <a:moveTo>
                    <a:pt x="0" y="0"/>
                  </a:moveTo>
                  <a:lnTo>
                    <a:pt x="3849624" y="0"/>
                  </a:lnTo>
                  <a:lnTo>
                    <a:pt x="3849624" y="5336032"/>
                  </a:lnTo>
                  <a:lnTo>
                    <a:pt x="0" y="5336032"/>
                  </a:ln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3849600" cy="53931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Not in forecast – self explanatory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453860" y="2339132"/>
            <a:ext cx="931200" cy="931200"/>
            <a:chOff x="0" y="0"/>
            <a:chExt cx="1241600" cy="12416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41552" cy="1241552"/>
            </a:xfrm>
            <a:custGeom>
              <a:avLst/>
              <a:gdLst/>
              <a:ahLst/>
              <a:cxnLst/>
              <a:rect r="r" b="b" t="t" l="l"/>
              <a:pathLst>
                <a:path h="1241552" w="1241552">
                  <a:moveTo>
                    <a:pt x="0" y="0"/>
                  </a:moveTo>
                  <a:lnTo>
                    <a:pt x="1241552" y="0"/>
                  </a:lnTo>
                  <a:lnTo>
                    <a:pt x="1241552" y="1241552"/>
                  </a:lnTo>
                  <a:lnTo>
                    <a:pt x="0" y="1241552"/>
                  </a:lnTo>
                  <a:close/>
                </a:path>
              </a:pathLst>
            </a:custGeom>
            <a:solidFill>
              <a:srgbClr val="EABCBB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379786" y="2961708"/>
            <a:ext cx="3485840" cy="5282314"/>
            <a:chOff x="0" y="0"/>
            <a:chExt cx="4647787" cy="704308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647819" cy="7043039"/>
            </a:xfrm>
            <a:custGeom>
              <a:avLst/>
              <a:gdLst/>
              <a:ahLst/>
              <a:cxnLst/>
              <a:rect r="r" b="b" t="t" l="l"/>
              <a:pathLst>
                <a:path h="7043039" w="4647819">
                  <a:moveTo>
                    <a:pt x="0" y="0"/>
                  </a:moveTo>
                  <a:lnTo>
                    <a:pt x="4647819" y="0"/>
                  </a:lnTo>
                  <a:lnTo>
                    <a:pt x="4647819" y="7043039"/>
                  </a:lnTo>
                  <a:lnTo>
                    <a:pt x="0" y="7043039"/>
                  </a:ln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4647787" cy="710023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Verbal Agreement from the customer obtained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Internal hurdles on VZC side completed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Customer Decision and Buying Process understood (SOE completed) with target close date understood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Final Pricing Agreed to and/or Contract Red Lines agreed to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14400" y="2347322"/>
            <a:ext cx="931200" cy="931200"/>
            <a:chOff x="0" y="0"/>
            <a:chExt cx="1241600" cy="12416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41552" cy="1241552"/>
            </a:xfrm>
            <a:custGeom>
              <a:avLst/>
              <a:gdLst/>
              <a:ahLst/>
              <a:cxnLst/>
              <a:rect r="r" b="b" t="t" l="l"/>
              <a:pathLst>
                <a:path h="1241552" w="1241552">
                  <a:moveTo>
                    <a:pt x="0" y="0"/>
                  </a:moveTo>
                  <a:lnTo>
                    <a:pt x="1241552" y="0"/>
                  </a:lnTo>
                  <a:lnTo>
                    <a:pt x="1241552" y="1241552"/>
                  </a:lnTo>
                  <a:lnTo>
                    <a:pt x="0" y="1241552"/>
                  </a:lnTo>
                  <a:close/>
                </a:path>
              </a:pathLst>
            </a:custGeom>
            <a:solidFill>
              <a:srgbClr val="EABCBB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0124794" y="2950670"/>
            <a:ext cx="2966400" cy="4009800"/>
            <a:chOff x="0" y="0"/>
            <a:chExt cx="3955200" cy="53464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955161" cy="5346446"/>
            </a:xfrm>
            <a:custGeom>
              <a:avLst/>
              <a:gdLst/>
              <a:ahLst/>
              <a:cxnLst/>
              <a:rect r="r" b="b" t="t" l="l"/>
              <a:pathLst>
                <a:path h="5346446" w="3955161">
                  <a:moveTo>
                    <a:pt x="0" y="0"/>
                  </a:moveTo>
                  <a:lnTo>
                    <a:pt x="3955161" y="0"/>
                  </a:lnTo>
                  <a:lnTo>
                    <a:pt x="3955161" y="5346446"/>
                  </a:lnTo>
                  <a:lnTo>
                    <a:pt x="0" y="5346446"/>
                  </a:ln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3955200" cy="54035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Solution Discussed / Proposed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Opportunity Plan identified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Discovery Completed with Customer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659506" y="2336270"/>
            <a:ext cx="931200" cy="931200"/>
            <a:chOff x="0" y="0"/>
            <a:chExt cx="1241600" cy="12416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241552" cy="1241552"/>
            </a:xfrm>
            <a:custGeom>
              <a:avLst/>
              <a:gdLst/>
              <a:ahLst/>
              <a:cxnLst/>
              <a:rect r="r" b="b" t="t" l="l"/>
              <a:pathLst>
                <a:path h="1241552" w="1241552">
                  <a:moveTo>
                    <a:pt x="0" y="0"/>
                  </a:moveTo>
                  <a:lnTo>
                    <a:pt x="1241552" y="0"/>
                  </a:lnTo>
                  <a:lnTo>
                    <a:pt x="1241552" y="1241552"/>
                  </a:lnTo>
                  <a:lnTo>
                    <a:pt x="0" y="1241552"/>
                  </a:lnTo>
                  <a:close/>
                </a:path>
              </a:pathLst>
            </a:custGeom>
            <a:solidFill>
              <a:srgbClr val="EABCBB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858069" y="2100768"/>
            <a:ext cx="3975250" cy="85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Committed (Forecast)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90% Probability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6246887" y="2107216"/>
            <a:ext cx="3975250" cy="85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Confident (Upside)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75% Probability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655107" y="2103662"/>
            <a:ext cx="3975250" cy="85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Possible </a:t>
            </a:r>
          </a:p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50% Probability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453313" y="2332999"/>
            <a:ext cx="2312050" cy="54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Omitted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3648392" y="2555594"/>
            <a:ext cx="521208" cy="521208"/>
          </a:xfrm>
          <a:custGeom>
            <a:avLst/>
            <a:gdLst/>
            <a:ahLst/>
            <a:cxnLst/>
            <a:rect r="r" b="b" t="t" l="l"/>
            <a:pathLst>
              <a:path h="521208" w="521208">
                <a:moveTo>
                  <a:pt x="0" y="0"/>
                </a:moveTo>
                <a:lnTo>
                  <a:pt x="521208" y="0"/>
                </a:lnTo>
                <a:lnTo>
                  <a:pt x="521208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37878" y="2457642"/>
            <a:ext cx="671532" cy="671532"/>
          </a:xfrm>
          <a:custGeom>
            <a:avLst/>
            <a:gdLst/>
            <a:ahLst/>
            <a:cxnLst/>
            <a:rect r="r" b="b" t="t" l="l"/>
            <a:pathLst>
              <a:path h="671532" w="671532">
                <a:moveTo>
                  <a:pt x="0" y="0"/>
                </a:moveTo>
                <a:lnTo>
                  <a:pt x="671532" y="0"/>
                </a:lnTo>
                <a:lnTo>
                  <a:pt x="671532" y="671532"/>
                </a:lnTo>
                <a:lnTo>
                  <a:pt x="0" y="6715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9829126" y="2479276"/>
            <a:ext cx="649620" cy="649620"/>
          </a:xfrm>
          <a:custGeom>
            <a:avLst/>
            <a:gdLst/>
            <a:ahLst/>
            <a:cxnLst/>
            <a:rect r="r" b="b" t="t" l="l"/>
            <a:pathLst>
              <a:path h="649620" w="649620">
                <a:moveTo>
                  <a:pt x="0" y="0"/>
                </a:moveTo>
                <a:lnTo>
                  <a:pt x="649620" y="0"/>
                </a:lnTo>
                <a:lnTo>
                  <a:pt x="649620" y="649620"/>
                </a:lnTo>
                <a:lnTo>
                  <a:pt x="0" y="6496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43" id="43"/>
          <p:cNvGrpSpPr/>
          <p:nvPr/>
        </p:nvGrpSpPr>
        <p:grpSpPr>
          <a:xfrm rot="0">
            <a:off x="5825968" y="2961732"/>
            <a:ext cx="3246600" cy="4002000"/>
            <a:chOff x="0" y="0"/>
            <a:chExt cx="4328800" cy="5336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4328795" cy="5336032"/>
            </a:xfrm>
            <a:custGeom>
              <a:avLst/>
              <a:gdLst/>
              <a:ahLst/>
              <a:cxnLst/>
              <a:rect r="r" b="b" t="t" l="l"/>
              <a:pathLst>
                <a:path h="5336032" w="4328795">
                  <a:moveTo>
                    <a:pt x="0" y="0"/>
                  </a:moveTo>
                  <a:lnTo>
                    <a:pt x="4328795" y="0"/>
                  </a:lnTo>
                  <a:lnTo>
                    <a:pt x="4328795" y="5336032"/>
                  </a:lnTo>
                  <a:lnTo>
                    <a:pt x="0" y="5336032"/>
                  </a:lnTo>
                  <a:close/>
                </a:path>
              </a:pathLst>
            </a:custGeom>
            <a:solidFill>
              <a:srgbClr val="0088CE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57150"/>
              <a:ext cx="4328800" cy="539315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Verbal Commitment from the customer to proceed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Pricing issued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Solution Proposed </a:t>
              </a:r>
              <a:r>
                <a:rPr lang="en-US" b="true" sz="1800" i="true">
                  <a:solidFill>
                    <a:srgbClr val="FFFFFF"/>
                  </a:solidFill>
                  <a:latin typeface="Arimo Bold Italics"/>
                  <a:ea typeface="Arimo Bold Italics"/>
                  <a:cs typeface="Arimo Bold Italics"/>
                  <a:sym typeface="Arimo Bold Italics"/>
                </a:rPr>
                <a:t>and</a:t>
              </a:r>
            </a:p>
            <a:p>
              <a:pPr algn="l" marL="695396" indent="-347698" lvl="1">
                <a:lnSpc>
                  <a:spcPts val="3359"/>
                </a:lnSpc>
              </a:pPr>
            </a:p>
            <a:p>
              <a:pPr algn="l" marL="447040" indent="-223520" lvl="1">
                <a:lnSpc>
                  <a:spcPts val="2160"/>
                </a:lnSpc>
                <a:buFont typeface="Arial"/>
                <a:buChar char="•"/>
              </a:pPr>
              <a:r>
                <a:rPr lang="en-US" b="true" sz="18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Contract in Red Lines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5301076" y="2351858"/>
            <a:ext cx="931200" cy="931200"/>
            <a:chOff x="0" y="0"/>
            <a:chExt cx="1241600" cy="12416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241552" cy="1241552"/>
            </a:xfrm>
            <a:custGeom>
              <a:avLst/>
              <a:gdLst/>
              <a:ahLst/>
              <a:cxnLst/>
              <a:rect r="r" b="b" t="t" l="l"/>
              <a:pathLst>
                <a:path h="1241552" w="1241552">
                  <a:moveTo>
                    <a:pt x="0" y="0"/>
                  </a:moveTo>
                  <a:lnTo>
                    <a:pt x="1241552" y="0"/>
                  </a:lnTo>
                  <a:lnTo>
                    <a:pt x="1241552" y="1241552"/>
                  </a:lnTo>
                  <a:lnTo>
                    <a:pt x="0" y="1241552"/>
                  </a:lnTo>
                  <a:close/>
                </a:path>
              </a:pathLst>
            </a:custGeom>
            <a:solidFill>
              <a:srgbClr val="EABCBB"/>
            </a:solidFill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5389558" y="2444402"/>
            <a:ext cx="710926" cy="710926"/>
          </a:xfrm>
          <a:custGeom>
            <a:avLst/>
            <a:gdLst/>
            <a:ahLst/>
            <a:cxnLst/>
            <a:rect r="r" b="b" t="t" l="l"/>
            <a:pathLst>
              <a:path h="710926" w="710926">
                <a:moveTo>
                  <a:pt x="0" y="0"/>
                </a:moveTo>
                <a:lnTo>
                  <a:pt x="710926" y="0"/>
                </a:lnTo>
                <a:lnTo>
                  <a:pt x="710926" y="710926"/>
                </a:lnTo>
                <a:lnTo>
                  <a:pt x="0" y="710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" y="1264920"/>
            <a:ext cx="141732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Table of Contents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" y="2357425"/>
            <a:ext cx="14173200" cy="715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7514" indent="-468757" lvl="1">
              <a:lnSpc>
                <a:spcPts val="3571"/>
              </a:lnSpc>
              <a:buAutoNum type="arabicPeriod" startAt="1"/>
            </a:pPr>
            <a:r>
              <a:rPr lang="en-US" b="true" sz="2479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hlinkClick r:id="rId5" action="ppaction://hlinksldjump"/>
              </a:rPr>
              <a:t>Program Goal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Executive Summary</a:t>
            </a:r>
          </a:p>
          <a:p>
            <a:pPr algn="l" marL="937514" indent="-468757" lvl="1">
              <a:lnSpc>
                <a:spcPts val="3571"/>
              </a:lnSpc>
              <a:buAutoNum type="arabicPeriod" startAt="1"/>
            </a:pPr>
            <a:r>
              <a:rPr lang="en-US" b="true" sz="2479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Selling Process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Current State vs. Potential State</a:t>
            </a:r>
          </a:p>
          <a:p>
            <a:pPr algn="l" marL="937514" indent="-468757" lvl="1">
              <a:lnSpc>
                <a:spcPts val="3571"/>
              </a:lnSpc>
              <a:buAutoNum type="arabicPeriod" startAt="1"/>
            </a:pPr>
            <a:r>
              <a:rPr lang="en-US" b="true" sz="2479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Verizon Velocity Selling (VVS)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 Overview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Art: Sales Methodology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6 Critical Skills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Opportunity Vitals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4Ps of Questioning &amp; Resolving Objections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Value Statements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Opportunity Scoring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VVS Process Board</a:t>
            </a:r>
          </a:p>
          <a:p>
            <a:pPr algn="l" marL="937514" indent="-468757" lvl="1">
              <a:lnSpc>
                <a:spcPts val="3571"/>
              </a:lnSpc>
              <a:buAutoNum type="arabicPeriod" startAt="1"/>
            </a:pPr>
            <a:r>
              <a:rPr lang="en-US" b="true" sz="2479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E2E Sales Process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Module Organization &amp; Customer Engagement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Opportunity Stages/Milestones</a:t>
            </a:r>
          </a:p>
          <a:p>
            <a:pPr algn="l" marL="2616708" indent="-654177" lvl="3">
              <a:lnSpc>
                <a:spcPts val="2678"/>
              </a:lnSpc>
              <a:buFont typeface="Arial"/>
              <a:buChar char="￭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Whale Opportunities</a:t>
            </a:r>
          </a:p>
          <a:p>
            <a:pPr algn="l" marL="1702308" indent="-567436" lvl="2">
              <a:lnSpc>
                <a:spcPts val="2678"/>
              </a:lnSpc>
              <a:buFont typeface="Arial"/>
              <a:buChar char="⚬"/>
            </a:pPr>
            <a:r>
              <a:rPr lang="en-US" sz="1860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Funnel Status &amp; Forecasting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916400" y="9371457"/>
            <a:ext cx="457200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‹#›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" y="1152350"/>
            <a:ext cx="14173200" cy="85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Funnel Status - VVS Opp Scoring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139592" y="2436894"/>
            <a:ext cx="521208" cy="521208"/>
          </a:xfrm>
          <a:custGeom>
            <a:avLst/>
            <a:gdLst/>
            <a:ahLst/>
            <a:cxnLst/>
            <a:rect r="r" b="b" t="t" l="l"/>
            <a:pathLst>
              <a:path h="521208" w="521208">
                <a:moveTo>
                  <a:pt x="0" y="0"/>
                </a:moveTo>
                <a:lnTo>
                  <a:pt x="521208" y="0"/>
                </a:lnTo>
                <a:lnTo>
                  <a:pt x="521208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01828" y="2361742"/>
            <a:ext cx="671532" cy="671532"/>
          </a:xfrm>
          <a:custGeom>
            <a:avLst/>
            <a:gdLst/>
            <a:ahLst/>
            <a:cxnLst/>
            <a:rect r="r" b="b" t="t" l="l"/>
            <a:pathLst>
              <a:path h="671532" w="671532">
                <a:moveTo>
                  <a:pt x="0" y="0"/>
                </a:moveTo>
                <a:lnTo>
                  <a:pt x="671532" y="0"/>
                </a:lnTo>
                <a:lnTo>
                  <a:pt x="671532" y="671532"/>
                </a:lnTo>
                <a:lnTo>
                  <a:pt x="0" y="671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07802" y="2372676"/>
            <a:ext cx="649620" cy="649620"/>
          </a:xfrm>
          <a:custGeom>
            <a:avLst/>
            <a:gdLst/>
            <a:ahLst/>
            <a:cxnLst/>
            <a:rect r="r" b="b" t="t" l="l"/>
            <a:pathLst>
              <a:path h="649620" w="649620">
                <a:moveTo>
                  <a:pt x="0" y="0"/>
                </a:moveTo>
                <a:lnTo>
                  <a:pt x="649620" y="0"/>
                </a:lnTo>
                <a:lnTo>
                  <a:pt x="649620" y="649620"/>
                </a:lnTo>
                <a:lnTo>
                  <a:pt x="0" y="649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96334" y="2342028"/>
            <a:ext cx="710926" cy="710926"/>
          </a:xfrm>
          <a:custGeom>
            <a:avLst/>
            <a:gdLst/>
            <a:ahLst/>
            <a:cxnLst/>
            <a:rect r="r" b="b" t="t" l="l"/>
            <a:pathLst>
              <a:path h="710926" w="710926">
                <a:moveTo>
                  <a:pt x="0" y="0"/>
                </a:moveTo>
                <a:lnTo>
                  <a:pt x="710926" y="0"/>
                </a:lnTo>
                <a:lnTo>
                  <a:pt x="710926" y="710926"/>
                </a:lnTo>
                <a:lnTo>
                  <a:pt x="0" y="7109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40106" y="4218432"/>
            <a:ext cx="540138" cy="539820"/>
          </a:xfrm>
          <a:custGeom>
            <a:avLst/>
            <a:gdLst/>
            <a:ahLst/>
            <a:cxnLst/>
            <a:rect r="r" b="b" t="t" l="l"/>
            <a:pathLst>
              <a:path h="539820" w="540138">
                <a:moveTo>
                  <a:pt x="0" y="0"/>
                </a:moveTo>
                <a:lnTo>
                  <a:pt x="540138" y="0"/>
                </a:lnTo>
                <a:lnTo>
                  <a:pt x="540138" y="539820"/>
                </a:lnTo>
                <a:lnTo>
                  <a:pt x="0" y="5398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40122" y="6188068"/>
            <a:ext cx="540138" cy="540124"/>
          </a:xfrm>
          <a:custGeom>
            <a:avLst/>
            <a:gdLst/>
            <a:ahLst/>
            <a:cxnLst/>
            <a:rect r="r" b="b" t="t" l="l"/>
            <a:pathLst>
              <a:path h="540124" w="540138">
                <a:moveTo>
                  <a:pt x="0" y="0"/>
                </a:moveTo>
                <a:lnTo>
                  <a:pt x="540138" y="0"/>
                </a:lnTo>
                <a:lnTo>
                  <a:pt x="540138" y="540124"/>
                </a:lnTo>
                <a:lnTo>
                  <a:pt x="0" y="5401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40112" y="5254752"/>
            <a:ext cx="540138" cy="540124"/>
          </a:xfrm>
          <a:custGeom>
            <a:avLst/>
            <a:gdLst/>
            <a:ahLst/>
            <a:cxnLst/>
            <a:rect r="r" b="b" t="t" l="l"/>
            <a:pathLst>
              <a:path h="540124" w="540138">
                <a:moveTo>
                  <a:pt x="0" y="0"/>
                </a:moveTo>
                <a:lnTo>
                  <a:pt x="540138" y="0"/>
                </a:lnTo>
                <a:lnTo>
                  <a:pt x="540138" y="540124"/>
                </a:lnTo>
                <a:lnTo>
                  <a:pt x="0" y="5401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40108" y="7143212"/>
            <a:ext cx="540138" cy="540124"/>
          </a:xfrm>
          <a:custGeom>
            <a:avLst/>
            <a:gdLst/>
            <a:ahLst/>
            <a:cxnLst/>
            <a:rect r="r" b="b" t="t" l="l"/>
            <a:pathLst>
              <a:path h="540124" w="540138">
                <a:moveTo>
                  <a:pt x="0" y="0"/>
                </a:moveTo>
                <a:lnTo>
                  <a:pt x="540138" y="0"/>
                </a:lnTo>
                <a:lnTo>
                  <a:pt x="540138" y="540124"/>
                </a:lnTo>
                <a:lnTo>
                  <a:pt x="0" y="5401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40118" y="8098368"/>
            <a:ext cx="540138" cy="540124"/>
          </a:xfrm>
          <a:custGeom>
            <a:avLst/>
            <a:gdLst/>
            <a:ahLst/>
            <a:cxnLst/>
            <a:rect r="r" b="b" t="t" l="l"/>
            <a:pathLst>
              <a:path h="540124" w="540138">
                <a:moveTo>
                  <a:pt x="0" y="0"/>
                </a:moveTo>
                <a:lnTo>
                  <a:pt x="540138" y="0"/>
                </a:lnTo>
                <a:lnTo>
                  <a:pt x="540138" y="540124"/>
                </a:lnTo>
                <a:lnTo>
                  <a:pt x="0" y="5401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6" id="16"/>
          <p:cNvGraphicFramePr>
            <a:graphicFrameLocks noGrp="true"/>
          </p:cNvGraphicFramePr>
          <p:nvPr/>
        </p:nvGraphicFramePr>
        <p:xfrm>
          <a:off x="1811750" y="2376450"/>
          <a:ext cx="14833600" cy="5257800"/>
        </p:xfrm>
        <a:graphic>
          <a:graphicData uri="http://schemas.openxmlformats.org/drawingml/2006/table">
            <a:tbl>
              <a:tblPr/>
              <a:tblGrid>
                <a:gridCol w="2253458"/>
                <a:gridCol w="3355599"/>
                <a:gridCol w="3415520"/>
                <a:gridCol w="3017172"/>
                <a:gridCol w="2791851"/>
              </a:tblGrid>
              <a:tr h="74099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Committed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Confident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Possible 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Omitted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7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anchor="t" rtlCol="false"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Scoring Range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ADA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Scoring Range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ADA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Scoring Range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ADA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400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Scoring Range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ADA"/>
                    </a:solidFill>
                  </a:tcPr>
                </a:tc>
              </a:tr>
              <a:tr h="32625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3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2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1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0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Pain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Customer confirms documented pain and causes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Pain discussion started with vision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Customer admitted need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identification of need or pain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Vision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agrees differentiated solution meets vision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Vision includes differentiation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Vision discussion started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vision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Power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Access to vision documented and confirmed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Access to vision agreed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identified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not known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Value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Power agrees value linked to differentiated solution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Quantified value discussion started with vision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Value discussion started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value established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79"/>
                        </a:lnSpc>
                        <a:defRPr/>
                      </a:pPr>
                      <a:r>
                        <a:rPr lang="en-US" b="true" sz="24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Consensus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Signed agreement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Decision-making steps documented and agreed upon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Decision-making steps identified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6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No next steps uncovered</a:t>
                      </a:r>
                      <a:endParaRPr lang="en-US" sz="1100"/>
                    </a:p>
                  </a:txBody>
                  <a:tcPr marL="74128" marR="74128" marT="74128" marB="74128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6916400" y="9380982"/>
            <a:ext cx="4572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‹#›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" y="2219325"/>
            <a:ext cx="16459200" cy="706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0512" indent="-270256" lvl="1">
              <a:lnSpc>
                <a:spcPts val="3628"/>
              </a:lnSpc>
              <a:buAutoNum type="arabicPeriod" startAt="1"/>
            </a:pPr>
            <a:r>
              <a:rPr lang="en-US" b="true" sz="224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What?</a:t>
            </a:r>
          </a:p>
          <a:p>
            <a:pPr algn="ctr" marL="540512" indent="-270256" lvl="1">
              <a:lnSpc>
                <a:spcPts val="2419"/>
              </a:lnSpc>
              <a:buAutoNum type="arabicPeriod" startAt="1"/>
            </a:pPr>
            <a:r>
              <a:rPr lang="en-US" sz="2240" i="true">
                <a:solidFill>
                  <a:srgbClr val="222222"/>
                </a:solidFill>
                <a:latin typeface="Arial Italics"/>
                <a:ea typeface="Arial Italics"/>
                <a:cs typeface="Arial Italics"/>
                <a:sym typeface="Arial Italics"/>
              </a:rPr>
              <a:t>“Create and deliver a standardized sales process with a fundamental core methodology rooted in the Verizon Velocity Selling program, that can be replicated across multiple VZC business segments.”</a:t>
            </a:r>
          </a:p>
          <a:p>
            <a:pPr algn="l" marL="540512" indent="-270256" lvl="1">
              <a:lnSpc>
                <a:spcPts val="2419"/>
              </a:lnSpc>
              <a:buAutoNum type="arabicPeriod" startAt="1"/>
            </a:pPr>
            <a:r>
              <a:rPr lang="en-US" b="true" sz="2240">
                <a:solidFill>
                  <a:srgbClr val="222222"/>
                </a:solidFill>
                <a:latin typeface="Arial Bold"/>
                <a:ea typeface="Arial Bold"/>
                <a:cs typeface="Arial Bold"/>
                <a:sym typeface="Arial Bold"/>
              </a:rPr>
              <a:t>Who?</a:t>
            </a:r>
          </a:p>
          <a:p>
            <a:pPr algn="l" marL="855472" indent="-427736" lvl="1">
              <a:lnSpc>
                <a:spcPts val="2419"/>
              </a:lnSpc>
              <a:buAutoNum type="arabicPeriod" startAt="1"/>
            </a:pPr>
            <a:r>
              <a:rPr lang="en-US" sz="224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ENT Sales Segment - CPs, MPs, SE, and ProServe</a:t>
            </a:r>
          </a:p>
          <a:p>
            <a:pPr algn="l" marL="540512" indent="-270256" lvl="1">
              <a:lnSpc>
                <a:spcPts val="3628"/>
              </a:lnSpc>
              <a:buAutoNum type="arabicPeriod" startAt="1"/>
            </a:pPr>
            <a:r>
              <a:rPr lang="en-US" b="true" sz="224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Why?</a:t>
            </a:r>
          </a:p>
          <a:p>
            <a:pPr algn="l" marL="830580" indent="-415290" lvl="1">
              <a:lnSpc>
                <a:spcPts val="3402"/>
              </a:lnSpc>
              <a:buAutoNum type="arabi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Too many different sales methodologies/philosophies utilized across the teams</a:t>
            </a:r>
          </a:p>
          <a:p>
            <a:pPr algn="l" marL="830580" indent="-415290" lvl="1">
              <a:lnSpc>
                <a:spcPts val="3402"/>
              </a:lnSpc>
              <a:buAutoNum type="arabi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Lack of standardization greatly diminishes ability to measure successful actions</a:t>
            </a:r>
          </a:p>
          <a:p>
            <a:pPr algn="l" marL="830580" indent="-415290" lvl="1">
              <a:lnSpc>
                <a:spcPts val="3402"/>
              </a:lnSpc>
              <a:buAutoNum type="arabi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Current processes are not memorable, repeatable, consistent, or effectively data driven</a:t>
            </a:r>
          </a:p>
          <a:p>
            <a:pPr algn="l" marL="506730" indent="-253365" lvl="1">
              <a:lnSpc>
                <a:spcPts val="3402"/>
              </a:lnSpc>
              <a:buAutoNum type="arabicPeriod" startAt="1"/>
            </a:pPr>
            <a:r>
              <a:rPr lang="en-US" b="true" sz="21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How?</a:t>
            </a:r>
          </a:p>
          <a:p>
            <a:pPr algn="l" marL="830580" indent="-415290" lvl="1">
              <a:lnSpc>
                <a:spcPts val="3402"/>
              </a:lnSpc>
              <a:buAutoNum type="arabi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Utilize current feedback from sales makers/leadership and Velocity Selling model to generate an overall smoother process</a:t>
            </a:r>
          </a:p>
          <a:p>
            <a:pPr algn="l" marL="830580" indent="-415290" lvl="1">
              <a:lnSpc>
                <a:spcPts val="3402"/>
              </a:lnSpc>
              <a:buAutoNum type="arabicPeriod" startAt="1"/>
            </a:pPr>
            <a:r>
              <a:rPr lang="en-US" sz="21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Leverage connections within VBG Wireless space to make VVS not only impactful from methodology standpoint, but also systematically effective to both frontline sales &amp; leadership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" y="1264900"/>
            <a:ext cx="9501000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Program Goal &amp; Executive Summary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" y="1257300"/>
            <a:ext cx="1417320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4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Selling Process -  Current State vs. Potential State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" y="2743200"/>
            <a:ext cx="6919200" cy="553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1"/>
              </a:lnSpc>
            </a:pPr>
            <a:r>
              <a:rPr lang="en-US" b="true" sz="222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Sales Convo Framework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to have effective conversations with customers</a:t>
            </a:r>
          </a:p>
          <a:p>
            <a:pPr algn="l" marL="851916" indent="-425958" lvl="1">
              <a:lnSpc>
                <a:spcPts val="2131"/>
              </a:lnSpc>
            </a:pPr>
            <a:r>
              <a:rPr lang="en-US" b="true" sz="222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Manual Funnel &amp; Forecasting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Forecasting and funnel based on gut feeling</a:t>
            </a:r>
          </a:p>
          <a:p>
            <a:pPr algn="l" marL="851916" indent="-425958" lvl="1">
              <a:lnSpc>
                <a:spcPts val="2131"/>
              </a:lnSpc>
            </a:pPr>
            <a:r>
              <a:rPr lang="en-US" b="true" sz="222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Manual Sales Stages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Sales reps move opps through the lifecycle</a:t>
            </a:r>
          </a:p>
          <a:p>
            <a:pPr algn="l" marL="851916" indent="-425958" lvl="1">
              <a:lnSpc>
                <a:spcPts val="2131"/>
              </a:lnSpc>
            </a:pPr>
            <a:r>
              <a:rPr lang="en-US" b="true" sz="222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 consistent methods for: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 Management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Comprehensive Territory Planning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Coaching Model to support Sales Methodology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Fact based forecasting</a:t>
            </a:r>
          </a:p>
          <a:p>
            <a:pPr algn="l" marL="851916" indent="-425958" lvl="1">
              <a:lnSpc>
                <a:spcPts val="2131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Automation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916400" y="9380982"/>
            <a:ext cx="4572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‹#›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37950" y="2743200"/>
            <a:ext cx="7578600" cy="553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8"/>
              </a:lnSpc>
            </a:pPr>
            <a:r>
              <a:rPr lang="en-US" b="true" sz="203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Sales Convo Framework</a:t>
            </a:r>
          </a:p>
          <a:p>
            <a:pPr algn="l" marL="819912" indent="-409956" lvl="1">
              <a:lnSpc>
                <a:spcPts val="1958"/>
              </a:lnSpc>
              <a:buFont typeface="Arial"/>
              <a:buChar char="•"/>
            </a:pPr>
            <a:r>
              <a:rPr lang="en-US" sz="2039">
                <a:solidFill>
                  <a:srgbClr val="EE0000"/>
                </a:solidFill>
                <a:latin typeface="Arimo"/>
                <a:ea typeface="Arimo"/>
                <a:cs typeface="Arimo"/>
                <a:sym typeface="Arimo"/>
              </a:rPr>
              <a:t>Utilize Velocity Dialogue</a:t>
            </a:r>
          </a:p>
          <a:p>
            <a:pPr algn="l" marL="819912" indent="-409956" lvl="1">
              <a:lnSpc>
                <a:spcPts val="1958"/>
              </a:lnSpc>
            </a:pPr>
            <a:r>
              <a:rPr lang="en-US" b="true" sz="203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Pipeline &amp; Opportunity Management</a:t>
            </a:r>
          </a:p>
          <a:p>
            <a:pPr algn="l" marL="819912" indent="-409956" lvl="1">
              <a:lnSpc>
                <a:spcPts val="1958"/>
              </a:lnSpc>
              <a:buFont typeface="Arial"/>
              <a:buChar char="•"/>
            </a:pPr>
            <a:r>
              <a:rPr lang="en-US" sz="20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vital info is needed to win?</a:t>
            </a:r>
          </a:p>
          <a:p>
            <a:pPr algn="l" marL="819912" indent="-409956" lvl="1">
              <a:lnSpc>
                <a:spcPts val="1958"/>
              </a:lnSpc>
            </a:pPr>
            <a:r>
              <a:rPr lang="en-US" b="true" sz="203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Coaching to Velocity Selling</a:t>
            </a:r>
          </a:p>
          <a:p>
            <a:pPr algn="l" marL="819912" indent="-409956" lvl="1">
              <a:lnSpc>
                <a:spcPts val="1958"/>
              </a:lnSpc>
              <a:buFont typeface="Arial"/>
              <a:buChar char="•"/>
            </a:pPr>
            <a:r>
              <a:rPr lang="en-US" sz="20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will leaders support reps to win more deals?</a:t>
            </a:r>
          </a:p>
          <a:p>
            <a:pPr algn="l" marL="819912" indent="-409956" lvl="1">
              <a:lnSpc>
                <a:spcPts val="1958"/>
              </a:lnSpc>
            </a:pPr>
            <a:r>
              <a:rPr lang="en-US" b="true" sz="203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Territory &amp; Funnel Management</a:t>
            </a:r>
          </a:p>
          <a:p>
            <a:pPr algn="l" marL="819912" indent="-409956" lvl="1">
              <a:lnSpc>
                <a:spcPts val="1958"/>
              </a:lnSpc>
              <a:buFont typeface="Arial"/>
              <a:buChar char="•"/>
            </a:pPr>
            <a:r>
              <a:rPr lang="en-US" sz="20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Using my tools to land, expand, and grow</a:t>
            </a:r>
          </a:p>
          <a:p>
            <a:pPr algn="l" marL="819912" indent="-409956" lvl="1">
              <a:lnSpc>
                <a:spcPts val="1958"/>
              </a:lnSpc>
            </a:pPr>
            <a:r>
              <a:rPr lang="en-US" b="true" sz="203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Intelligent</a:t>
            </a:r>
            <a:r>
              <a:rPr lang="en-US" b="true" sz="203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Funnel &amp; Forecasting</a:t>
            </a:r>
          </a:p>
          <a:p>
            <a:pPr algn="l" marL="819912" indent="-409956" lvl="1">
              <a:lnSpc>
                <a:spcPts val="1958"/>
              </a:lnSpc>
              <a:buFont typeface="Arial"/>
              <a:buChar char="•"/>
            </a:pPr>
            <a:r>
              <a:rPr lang="en-US" sz="20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Forecasting and funnels based on data</a:t>
            </a:r>
          </a:p>
          <a:p>
            <a:pPr algn="l" marL="819912" indent="-409956" lvl="1">
              <a:lnSpc>
                <a:spcPts val="1958"/>
              </a:lnSpc>
            </a:pPr>
            <a:r>
              <a:rPr lang="en-US" b="true" sz="203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Automated</a:t>
            </a:r>
            <a:r>
              <a:rPr lang="en-US" b="true" sz="203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Sales Stages</a:t>
            </a:r>
          </a:p>
          <a:p>
            <a:pPr algn="l" marL="819912" indent="-409956" lvl="1">
              <a:lnSpc>
                <a:spcPts val="1958"/>
              </a:lnSpc>
              <a:buFont typeface="Arial"/>
              <a:buChar char="•"/>
            </a:pPr>
            <a:r>
              <a:rPr lang="en-US" sz="20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Opps move through life-cycle automatically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8350" y="9144650"/>
            <a:ext cx="17404800" cy="1142400"/>
            <a:chOff x="0" y="0"/>
            <a:chExt cx="23206400" cy="152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6456" cy="1523238"/>
            </a:xfrm>
            <a:custGeom>
              <a:avLst/>
              <a:gdLst/>
              <a:ahLst/>
              <a:cxnLst/>
              <a:rect r="r" b="b" t="t" l="l"/>
              <a:pathLst>
                <a:path h="1523238" w="23206456">
                  <a:moveTo>
                    <a:pt x="0" y="0"/>
                  </a:moveTo>
                  <a:lnTo>
                    <a:pt x="23206456" y="0"/>
                  </a:lnTo>
                  <a:lnTo>
                    <a:pt x="23206456" y="1523238"/>
                  </a:lnTo>
                  <a:lnTo>
                    <a:pt x="0" y="152323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3772" y="9169290"/>
            <a:ext cx="2247248" cy="843466"/>
          </a:xfrm>
          <a:custGeom>
            <a:avLst/>
            <a:gdLst/>
            <a:ahLst/>
            <a:cxnLst/>
            <a:rect r="r" b="b" t="t" l="l"/>
            <a:pathLst>
              <a:path h="843466" w="2247248">
                <a:moveTo>
                  <a:pt x="0" y="0"/>
                </a:moveTo>
                <a:lnTo>
                  <a:pt x="2247248" y="0"/>
                </a:lnTo>
                <a:lnTo>
                  <a:pt x="2247248" y="843466"/>
                </a:lnTo>
                <a:lnTo>
                  <a:pt x="0" y="843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35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0" y="1154746"/>
            <a:ext cx="12543600" cy="324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b="true" sz="120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Program Overview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1600" y="5269550"/>
            <a:ext cx="15308400" cy="297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3600" i="true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“The new VZC Sales Motions program is a hybrid structure with the Verizon Velocity Selling model as the overall </a:t>
            </a:r>
            <a:r>
              <a:rPr lang="en-US" b="true" sz="3600" i="true">
                <a:solidFill>
                  <a:srgbClr val="EE0000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framework structure</a:t>
            </a:r>
            <a:r>
              <a:rPr lang="en-US" b="true" sz="3600" i="true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.  Additional layers have been added to accommodate VZC segments.”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884852" y="0"/>
            <a:ext cx="3403152" cy="3990748"/>
          </a:xfrm>
          <a:custGeom>
            <a:avLst/>
            <a:gdLst/>
            <a:ahLst/>
            <a:cxnLst/>
            <a:rect r="r" b="b" t="t" l="l"/>
            <a:pathLst>
              <a:path h="3990748" w="3403152">
                <a:moveTo>
                  <a:pt x="0" y="0"/>
                </a:moveTo>
                <a:lnTo>
                  <a:pt x="3403152" y="0"/>
                </a:lnTo>
                <a:lnTo>
                  <a:pt x="3403152" y="3990748"/>
                </a:lnTo>
                <a:lnTo>
                  <a:pt x="0" y="3990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8659" t="0" r="0" b="-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5456" y="9014194"/>
            <a:ext cx="2291284" cy="1213982"/>
          </a:xfrm>
          <a:custGeom>
            <a:avLst/>
            <a:gdLst/>
            <a:ahLst/>
            <a:cxnLst/>
            <a:rect r="r" b="b" t="t" l="l"/>
            <a:pathLst>
              <a:path h="1213982" w="2291284">
                <a:moveTo>
                  <a:pt x="0" y="0"/>
                </a:moveTo>
                <a:lnTo>
                  <a:pt x="2291284" y="0"/>
                </a:lnTo>
                <a:lnTo>
                  <a:pt x="2291284" y="1213982"/>
                </a:lnTo>
                <a:lnTo>
                  <a:pt x="0" y="1213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09800" y="93386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8362" y="9144636"/>
            <a:ext cx="17026200" cy="1142400"/>
            <a:chOff x="0" y="0"/>
            <a:chExt cx="22701600" cy="1523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701631" cy="1523238"/>
            </a:xfrm>
            <a:custGeom>
              <a:avLst/>
              <a:gdLst/>
              <a:ahLst/>
              <a:cxnLst/>
              <a:rect r="r" b="b" t="t" l="l"/>
              <a:pathLst>
                <a:path h="1523238" w="22701631">
                  <a:moveTo>
                    <a:pt x="0" y="0"/>
                  </a:moveTo>
                  <a:lnTo>
                    <a:pt x="22701631" y="0"/>
                  </a:lnTo>
                  <a:lnTo>
                    <a:pt x="22701631" y="1523238"/>
                  </a:lnTo>
                  <a:lnTo>
                    <a:pt x="0" y="152323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03774" y="8877300"/>
            <a:ext cx="2205338" cy="1142364"/>
          </a:xfrm>
          <a:custGeom>
            <a:avLst/>
            <a:gdLst/>
            <a:ahLst/>
            <a:cxnLst/>
            <a:rect r="r" b="b" t="t" l="l"/>
            <a:pathLst>
              <a:path h="1142364" w="2205338">
                <a:moveTo>
                  <a:pt x="0" y="0"/>
                </a:moveTo>
                <a:lnTo>
                  <a:pt x="2205338" y="0"/>
                </a:lnTo>
                <a:lnTo>
                  <a:pt x="2205338" y="1142364"/>
                </a:lnTo>
                <a:lnTo>
                  <a:pt x="0" y="1142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28000"/>
            <a:ext cx="18288004" cy="9062450"/>
          </a:xfrm>
          <a:custGeom>
            <a:avLst/>
            <a:gdLst/>
            <a:ahLst/>
            <a:cxnLst/>
            <a:rect r="r" b="b" t="t" l="l"/>
            <a:pathLst>
              <a:path h="9062450" w="18288004">
                <a:moveTo>
                  <a:pt x="0" y="0"/>
                </a:moveTo>
                <a:lnTo>
                  <a:pt x="18288004" y="0"/>
                </a:lnTo>
                <a:lnTo>
                  <a:pt x="18288004" y="9062450"/>
                </a:lnTo>
                <a:lnTo>
                  <a:pt x="0" y="9062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0961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43787" y="6464427"/>
            <a:ext cx="476250" cy="323850"/>
            <a:chOff x="0" y="0"/>
            <a:chExt cx="635000" cy="431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609600" cy="406400"/>
            </a:xfrm>
            <a:custGeom>
              <a:avLst/>
              <a:gdLst/>
              <a:ahLst/>
              <a:cxnLst/>
              <a:rect r="r" b="b" t="t" l="l"/>
              <a:pathLst>
                <a:path h="406400" w="609600">
                  <a:moveTo>
                    <a:pt x="0" y="0"/>
                  </a:moveTo>
                  <a:lnTo>
                    <a:pt x="609600" y="0"/>
                  </a:lnTo>
                  <a:lnTo>
                    <a:pt x="6096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" cy="431800"/>
            </a:xfrm>
            <a:custGeom>
              <a:avLst/>
              <a:gdLst/>
              <a:ahLst/>
              <a:cxnLst/>
              <a:rect r="r" b="b" t="t" l="l"/>
              <a:pathLst>
                <a:path h="431800" w="635000">
                  <a:moveTo>
                    <a:pt x="12700" y="0"/>
                  </a:moveTo>
                  <a:lnTo>
                    <a:pt x="622300" y="0"/>
                  </a:lnTo>
                  <a:cubicBezTo>
                    <a:pt x="629285" y="0"/>
                    <a:pt x="635000" y="5715"/>
                    <a:pt x="635000" y="12700"/>
                  </a:cubicBezTo>
                  <a:lnTo>
                    <a:pt x="635000" y="419100"/>
                  </a:lnTo>
                  <a:cubicBezTo>
                    <a:pt x="635000" y="426085"/>
                    <a:pt x="629285" y="431800"/>
                    <a:pt x="622300" y="431800"/>
                  </a:cubicBezTo>
                  <a:lnTo>
                    <a:pt x="12700" y="431800"/>
                  </a:lnTo>
                  <a:cubicBezTo>
                    <a:pt x="5715" y="431800"/>
                    <a:pt x="0" y="426085"/>
                    <a:pt x="0" y="4191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19100"/>
                  </a:lnTo>
                  <a:lnTo>
                    <a:pt x="12700" y="419100"/>
                  </a:lnTo>
                  <a:lnTo>
                    <a:pt x="12700" y="406400"/>
                  </a:lnTo>
                  <a:lnTo>
                    <a:pt x="622300" y="406400"/>
                  </a:lnTo>
                  <a:lnTo>
                    <a:pt x="622300" y="419100"/>
                  </a:lnTo>
                  <a:lnTo>
                    <a:pt x="609600" y="419100"/>
                  </a:lnTo>
                  <a:lnTo>
                    <a:pt x="609600" y="12700"/>
                  </a:lnTo>
                  <a:lnTo>
                    <a:pt x="622300" y="12700"/>
                  </a:lnTo>
                  <a:lnTo>
                    <a:pt x="6223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499616" y="6510528"/>
            <a:ext cx="242146" cy="304804"/>
          </a:xfrm>
          <a:custGeom>
            <a:avLst/>
            <a:gdLst/>
            <a:ahLst/>
            <a:cxnLst/>
            <a:rect r="r" b="b" t="t" l="l"/>
            <a:pathLst>
              <a:path h="304804" w="242146">
                <a:moveTo>
                  <a:pt x="0" y="0"/>
                </a:moveTo>
                <a:lnTo>
                  <a:pt x="242146" y="0"/>
                </a:lnTo>
                <a:lnTo>
                  <a:pt x="242146" y="304804"/>
                </a:lnTo>
                <a:lnTo>
                  <a:pt x="0" y="3048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12700" y="8947350"/>
            <a:ext cx="2481000" cy="1009200"/>
            <a:chOff x="0" y="0"/>
            <a:chExt cx="3308000" cy="13456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07969" cy="1345565"/>
            </a:xfrm>
            <a:custGeom>
              <a:avLst/>
              <a:gdLst/>
              <a:ahLst/>
              <a:cxnLst/>
              <a:rect r="r" b="b" t="t" l="l"/>
              <a:pathLst>
                <a:path h="1345565" w="3307969">
                  <a:moveTo>
                    <a:pt x="0" y="0"/>
                  </a:moveTo>
                  <a:lnTo>
                    <a:pt x="3307969" y="0"/>
                  </a:lnTo>
                  <a:lnTo>
                    <a:pt x="3307969" y="1345565"/>
                  </a:lnTo>
                  <a:lnTo>
                    <a:pt x="0" y="134556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2229900" y="6521650"/>
            <a:ext cx="304800" cy="30480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33426" y="6521650"/>
            <a:ext cx="304800" cy="30480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12550" y="9130600"/>
            <a:ext cx="1779300" cy="995000"/>
          </a:xfrm>
          <a:custGeom>
            <a:avLst/>
            <a:gdLst/>
            <a:ahLst/>
            <a:cxnLst/>
            <a:rect r="r" b="b" t="t" l="l"/>
            <a:pathLst>
              <a:path h="995000" w="1779300">
                <a:moveTo>
                  <a:pt x="0" y="0"/>
                </a:moveTo>
                <a:lnTo>
                  <a:pt x="1779300" y="0"/>
                </a:lnTo>
                <a:lnTo>
                  <a:pt x="1779300" y="995000"/>
                </a:lnTo>
                <a:lnTo>
                  <a:pt x="0" y="99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30" t="0" r="-133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19779">
            <a:off x="866638" y="895350"/>
            <a:ext cx="1655472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2023150" y="9206850"/>
            <a:ext cx="12177600" cy="843600"/>
            <a:chOff x="0" y="0"/>
            <a:chExt cx="16236800" cy="1124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36823" cy="1124839"/>
            </a:xfrm>
            <a:custGeom>
              <a:avLst/>
              <a:gdLst/>
              <a:ahLst/>
              <a:cxnLst/>
              <a:rect r="r" b="b" t="t" l="l"/>
              <a:pathLst>
                <a:path h="1124839" w="16236823">
                  <a:moveTo>
                    <a:pt x="0" y="0"/>
                  </a:moveTo>
                  <a:lnTo>
                    <a:pt x="16236823" y="0"/>
                  </a:lnTo>
                  <a:lnTo>
                    <a:pt x="16236823" y="1124839"/>
                  </a:lnTo>
                  <a:lnTo>
                    <a:pt x="0" y="112483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352150" y="556050"/>
            <a:ext cx="17935800" cy="843600"/>
            <a:chOff x="0" y="0"/>
            <a:chExt cx="23914400" cy="1124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914354" cy="1124839"/>
            </a:xfrm>
            <a:custGeom>
              <a:avLst/>
              <a:gdLst/>
              <a:ahLst/>
              <a:cxnLst/>
              <a:rect r="r" b="b" t="t" l="l"/>
              <a:pathLst>
                <a:path h="1124839" w="23914354">
                  <a:moveTo>
                    <a:pt x="0" y="0"/>
                  </a:moveTo>
                  <a:lnTo>
                    <a:pt x="23914354" y="0"/>
                  </a:lnTo>
                  <a:lnTo>
                    <a:pt x="23914354" y="1124839"/>
                  </a:lnTo>
                  <a:lnTo>
                    <a:pt x="0" y="112483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6946800" cy="10287000"/>
            <a:chOff x="0" y="0"/>
            <a:chExt cx="9262400" cy="1371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262364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262364">
                  <a:moveTo>
                    <a:pt x="0" y="0"/>
                  </a:moveTo>
                  <a:lnTo>
                    <a:pt x="9262364" y="0"/>
                  </a:lnTo>
                  <a:lnTo>
                    <a:pt x="926236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53525" y="5282550"/>
            <a:ext cx="6163950" cy="56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The Art - </a:t>
            </a:r>
            <a:r>
              <a:rPr lang="en-US" sz="2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Sales Methodologies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916400" y="9380982"/>
            <a:ext cx="4572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‹#›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21906" y="9364198"/>
            <a:ext cx="369900" cy="432198"/>
          </a:xfrm>
          <a:custGeom>
            <a:avLst/>
            <a:gdLst/>
            <a:ahLst/>
            <a:cxnLst/>
            <a:rect r="r" b="b" t="t" l="l"/>
            <a:pathLst>
              <a:path h="432198" w="369900">
                <a:moveTo>
                  <a:pt x="0" y="0"/>
                </a:moveTo>
                <a:lnTo>
                  <a:pt x="369900" y="0"/>
                </a:lnTo>
                <a:lnTo>
                  <a:pt x="369900" y="432198"/>
                </a:lnTo>
                <a:lnTo>
                  <a:pt x="0" y="4321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" t="0" r="-6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78700" y="3243050"/>
            <a:ext cx="5901000" cy="1354200"/>
            <a:chOff x="0" y="0"/>
            <a:chExt cx="7868000" cy="18056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868031" cy="1805559"/>
            </a:xfrm>
            <a:custGeom>
              <a:avLst/>
              <a:gdLst/>
              <a:ahLst/>
              <a:cxnLst/>
              <a:rect r="r" b="b" t="t" l="l"/>
              <a:pathLst>
                <a:path h="1805559" w="7868031">
                  <a:moveTo>
                    <a:pt x="0" y="0"/>
                  </a:moveTo>
                  <a:lnTo>
                    <a:pt x="7868031" y="0"/>
                  </a:lnTo>
                  <a:lnTo>
                    <a:pt x="7868031" y="1805559"/>
                  </a:lnTo>
                  <a:lnTo>
                    <a:pt x="0" y="18055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7868000" cy="18341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840"/>
                </a:lnSpc>
              </a:pPr>
              <a:r>
                <a:rPr lang="en-US" sz="32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VVS is a </a:t>
              </a:r>
              <a:r>
                <a:rPr lang="en-US" sz="3200">
                  <a:solidFill>
                    <a:srgbClr val="EE0000"/>
                  </a:solidFill>
                  <a:latin typeface="Arimo"/>
                  <a:ea typeface="Arimo"/>
                  <a:cs typeface="Arimo"/>
                  <a:sym typeface="Arimo"/>
                </a:rPr>
                <a:t>system </a:t>
              </a:r>
              <a:r>
                <a:rPr lang="en-US" sz="320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that ties together 3 important things!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609600" y="1470450"/>
            <a:ext cx="5286400" cy="970550"/>
          </a:xfrm>
          <a:custGeom>
            <a:avLst/>
            <a:gdLst/>
            <a:ahLst/>
            <a:cxnLst/>
            <a:rect r="r" b="b" t="t" l="l"/>
            <a:pathLst>
              <a:path h="970550" w="5286400">
                <a:moveTo>
                  <a:pt x="0" y="0"/>
                </a:moveTo>
                <a:lnTo>
                  <a:pt x="5286400" y="0"/>
                </a:lnTo>
                <a:lnTo>
                  <a:pt x="5286400" y="970550"/>
                </a:lnTo>
                <a:lnTo>
                  <a:pt x="0" y="970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453525" y="6044550"/>
            <a:ext cx="5718150" cy="93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The Science - </a:t>
            </a:r>
            <a:r>
              <a:rPr lang="en-US" sz="2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Data &amp; Intelligence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307175" y="6731550"/>
            <a:ext cx="5260350" cy="56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The Magic - </a:t>
            </a:r>
            <a:r>
              <a:rPr lang="en-US" sz="2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Tools &amp; Automation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95375" y="5331825"/>
            <a:ext cx="476250" cy="476250"/>
            <a:chOff x="0" y="0"/>
            <a:chExt cx="635000" cy="635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304800"/>
                  </a:moveTo>
                  <a:cubicBezTo>
                    <a:pt x="0" y="136525"/>
                    <a:pt x="136525" y="0"/>
                    <a:pt x="304800" y="0"/>
                  </a:cubicBezTo>
                  <a:cubicBezTo>
                    <a:pt x="473075" y="0"/>
                    <a:pt x="609600" y="136525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" cy="635000"/>
            </a:xfrm>
            <a:custGeom>
              <a:avLst/>
              <a:gdLst/>
              <a:ahLst/>
              <a:cxnLst/>
              <a:rect r="r" b="b" t="t" l="l"/>
              <a:pathLst>
                <a:path h="635000" w="635000">
                  <a:moveTo>
                    <a:pt x="0" y="317500"/>
                  </a:moveTo>
                  <a:cubicBezTo>
                    <a:pt x="0" y="142113"/>
                    <a:pt x="142113" y="0"/>
                    <a:pt x="317500" y="0"/>
                  </a:cubicBezTo>
                  <a:lnTo>
                    <a:pt x="317500" y="12700"/>
                  </a:lnTo>
                  <a:lnTo>
                    <a:pt x="317500" y="0"/>
                  </a:lnTo>
                  <a:cubicBezTo>
                    <a:pt x="492887" y="0"/>
                    <a:pt x="635000" y="142113"/>
                    <a:pt x="635000" y="317500"/>
                  </a:cubicBezTo>
                  <a:lnTo>
                    <a:pt x="622300" y="317500"/>
                  </a:lnTo>
                  <a:lnTo>
                    <a:pt x="635000" y="317500"/>
                  </a:lnTo>
                  <a:cubicBezTo>
                    <a:pt x="635000" y="492887"/>
                    <a:pt x="492887" y="635000"/>
                    <a:pt x="317500" y="635000"/>
                  </a:cubicBezTo>
                  <a:lnTo>
                    <a:pt x="317500" y="622300"/>
                  </a:lnTo>
                  <a:lnTo>
                    <a:pt x="317500" y="635000"/>
                  </a:lnTo>
                  <a:cubicBezTo>
                    <a:pt x="142113" y="635000"/>
                    <a:pt x="0" y="492887"/>
                    <a:pt x="0" y="317500"/>
                  </a:cubicBezTo>
                  <a:lnTo>
                    <a:pt x="12700" y="317500"/>
                  </a:lnTo>
                  <a:lnTo>
                    <a:pt x="25400" y="317500"/>
                  </a:lnTo>
                  <a:lnTo>
                    <a:pt x="12700" y="317500"/>
                  </a:lnTo>
                  <a:lnTo>
                    <a:pt x="0" y="317500"/>
                  </a:lnTo>
                  <a:moveTo>
                    <a:pt x="25400" y="317500"/>
                  </a:moveTo>
                  <a:cubicBezTo>
                    <a:pt x="25400" y="324485"/>
                    <a:pt x="19685" y="330200"/>
                    <a:pt x="12700" y="330200"/>
                  </a:cubicBezTo>
                  <a:cubicBezTo>
                    <a:pt x="5715" y="330200"/>
                    <a:pt x="0" y="324485"/>
                    <a:pt x="0" y="317500"/>
                  </a:cubicBezTo>
                  <a:cubicBezTo>
                    <a:pt x="0" y="310515"/>
                    <a:pt x="5715" y="304800"/>
                    <a:pt x="12700" y="304800"/>
                  </a:cubicBezTo>
                  <a:cubicBezTo>
                    <a:pt x="19685" y="304800"/>
                    <a:pt x="25400" y="310515"/>
                    <a:pt x="25400" y="317500"/>
                  </a:cubicBezTo>
                  <a:cubicBezTo>
                    <a:pt x="25400" y="478790"/>
                    <a:pt x="156210" y="609600"/>
                    <a:pt x="317500" y="609600"/>
                  </a:cubicBezTo>
                  <a:cubicBezTo>
                    <a:pt x="478790" y="609600"/>
                    <a:pt x="609600" y="478790"/>
                    <a:pt x="609600" y="317500"/>
                  </a:cubicBezTo>
                  <a:cubicBezTo>
                    <a:pt x="609600" y="156210"/>
                    <a:pt x="478790" y="25400"/>
                    <a:pt x="317500" y="25400"/>
                  </a:cubicBezTo>
                  <a:lnTo>
                    <a:pt x="317500" y="12700"/>
                  </a:lnTo>
                  <a:lnTo>
                    <a:pt x="317500" y="25400"/>
                  </a:lnTo>
                  <a:cubicBezTo>
                    <a:pt x="156210" y="25400"/>
                    <a:pt x="25400" y="156210"/>
                    <a:pt x="25400" y="317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</a:pPr>
              <a:r>
                <a:rPr lang="en-US" b="true" sz="2799">
                  <a:solidFill>
                    <a:srgbClr val="EE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95375" y="6093825"/>
            <a:ext cx="476250" cy="476250"/>
            <a:chOff x="0" y="0"/>
            <a:chExt cx="635000" cy="635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2700" y="1270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304800"/>
                  </a:moveTo>
                  <a:cubicBezTo>
                    <a:pt x="0" y="136525"/>
                    <a:pt x="136525" y="0"/>
                    <a:pt x="304800" y="0"/>
                  </a:cubicBezTo>
                  <a:cubicBezTo>
                    <a:pt x="473075" y="0"/>
                    <a:pt x="609600" y="136525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" cy="635000"/>
            </a:xfrm>
            <a:custGeom>
              <a:avLst/>
              <a:gdLst/>
              <a:ahLst/>
              <a:cxnLst/>
              <a:rect r="r" b="b" t="t" l="l"/>
              <a:pathLst>
                <a:path h="635000" w="635000">
                  <a:moveTo>
                    <a:pt x="0" y="317500"/>
                  </a:moveTo>
                  <a:cubicBezTo>
                    <a:pt x="0" y="142113"/>
                    <a:pt x="142113" y="0"/>
                    <a:pt x="317500" y="0"/>
                  </a:cubicBezTo>
                  <a:lnTo>
                    <a:pt x="317500" y="12700"/>
                  </a:lnTo>
                  <a:lnTo>
                    <a:pt x="317500" y="0"/>
                  </a:lnTo>
                  <a:cubicBezTo>
                    <a:pt x="492887" y="0"/>
                    <a:pt x="635000" y="142113"/>
                    <a:pt x="635000" y="317500"/>
                  </a:cubicBezTo>
                  <a:lnTo>
                    <a:pt x="622300" y="317500"/>
                  </a:lnTo>
                  <a:lnTo>
                    <a:pt x="635000" y="317500"/>
                  </a:lnTo>
                  <a:cubicBezTo>
                    <a:pt x="635000" y="492887"/>
                    <a:pt x="492887" y="635000"/>
                    <a:pt x="317500" y="635000"/>
                  </a:cubicBezTo>
                  <a:lnTo>
                    <a:pt x="317500" y="622300"/>
                  </a:lnTo>
                  <a:lnTo>
                    <a:pt x="317500" y="635000"/>
                  </a:lnTo>
                  <a:cubicBezTo>
                    <a:pt x="142113" y="635000"/>
                    <a:pt x="0" y="492887"/>
                    <a:pt x="0" y="317500"/>
                  </a:cubicBezTo>
                  <a:lnTo>
                    <a:pt x="12700" y="317500"/>
                  </a:lnTo>
                  <a:lnTo>
                    <a:pt x="25400" y="317500"/>
                  </a:lnTo>
                  <a:lnTo>
                    <a:pt x="12700" y="317500"/>
                  </a:lnTo>
                  <a:lnTo>
                    <a:pt x="0" y="317500"/>
                  </a:lnTo>
                  <a:moveTo>
                    <a:pt x="25400" y="317500"/>
                  </a:moveTo>
                  <a:cubicBezTo>
                    <a:pt x="25400" y="324485"/>
                    <a:pt x="19685" y="330200"/>
                    <a:pt x="12700" y="330200"/>
                  </a:cubicBezTo>
                  <a:cubicBezTo>
                    <a:pt x="5715" y="330200"/>
                    <a:pt x="0" y="324485"/>
                    <a:pt x="0" y="317500"/>
                  </a:cubicBezTo>
                  <a:cubicBezTo>
                    <a:pt x="0" y="310515"/>
                    <a:pt x="5715" y="304800"/>
                    <a:pt x="12700" y="304800"/>
                  </a:cubicBezTo>
                  <a:cubicBezTo>
                    <a:pt x="19685" y="304800"/>
                    <a:pt x="25400" y="310515"/>
                    <a:pt x="25400" y="317500"/>
                  </a:cubicBezTo>
                  <a:cubicBezTo>
                    <a:pt x="25400" y="478790"/>
                    <a:pt x="156210" y="609600"/>
                    <a:pt x="317500" y="609600"/>
                  </a:cubicBezTo>
                  <a:cubicBezTo>
                    <a:pt x="478790" y="609600"/>
                    <a:pt x="609600" y="478790"/>
                    <a:pt x="609600" y="317500"/>
                  </a:cubicBezTo>
                  <a:cubicBezTo>
                    <a:pt x="609600" y="156210"/>
                    <a:pt x="478790" y="25400"/>
                    <a:pt x="317500" y="25400"/>
                  </a:cubicBezTo>
                  <a:lnTo>
                    <a:pt x="317500" y="12700"/>
                  </a:lnTo>
                  <a:lnTo>
                    <a:pt x="317500" y="25400"/>
                  </a:lnTo>
                  <a:cubicBezTo>
                    <a:pt x="156210" y="25400"/>
                    <a:pt x="25400" y="156210"/>
                    <a:pt x="25400" y="317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</a:pPr>
              <a:r>
                <a:rPr lang="en-US" b="true" sz="2799">
                  <a:solidFill>
                    <a:srgbClr val="EE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95375" y="6855825"/>
            <a:ext cx="476250" cy="476250"/>
            <a:chOff x="0" y="0"/>
            <a:chExt cx="635000" cy="635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12700" y="12700"/>
              <a:ext cx="609600" cy="609600"/>
            </a:xfrm>
            <a:custGeom>
              <a:avLst/>
              <a:gdLst/>
              <a:ahLst/>
              <a:cxnLst/>
              <a:rect r="r" b="b" t="t" l="l"/>
              <a:pathLst>
                <a:path h="609600" w="609600">
                  <a:moveTo>
                    <a:pt x="0" y="304800"/>
                  </a:moveTo>
                  <a:cubicBezTo>
                    <a:pt x="0" y="136525"/>
                    <a:pt x="136525" y="0"/>
                    <a:pt x="304800" y="0"/>
                  </a:cubicBezTo>
                  <a:cubicBezTo>
                    <a:pt x="473075" y="0"/>
                    <a:pt x="609600" y="136525"/>
                    <a:pt x="609600" y="304800"/>
                  </a:cubicBezTo>
                  <a:cubicBezTo>
                    <a:pt x="609600" y="473075"/>
                    <a:pt x="473075" y="609600"/>
                    <a:pt x="304800" y="609600"/>
                  </a:cubicBezTo>
                  <a:cubicBezTo>
                    <a:pt x="136525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" cy="635000"/>
            </a:xfrm>
            <a:custGeom>
              <a:avLst/>
              <a:gdLst/>
              <a:ahLst/>
              <a:cxnLst/>
              <a:rect r="r" b="b" t="t" l="l"/>
              <a:pathLst>
                <a:path h="635000" w="635000">
                  <a:moveTo>
                    <a:pt x="0" y="317500"/>
                  </a:moveTo>
                  <a:cubicBezTo>
                    <a:pt x="0" y="142113"/>
                    <a:pt x="142113" y="0"/>
                    <a:pt x="317500" y="0"/>
                  </a:cubicBezTo>
                  <a:lnTo>
                    <a:pt x="317500" y="12700"/>
                  </a:lnTo>
                  <a:lnTo>
                    <a:pt x="317500" y="0"/>
                  </a:lnTo>
                  <a:cubicBezTo>
                    <a:pt x="492887" y="0"/>
                    <a:pt x="635000" y="142113"/>
                    <a:pt x="635000" y="317500"/>
                  </a:cubicBezTo>
                  <a:lnTo>
                    <a:pt x="622300" y="317500"/>
                  </a:lnTo>
                  <a:lnTo>
                    <a:pt x="635000" y="317500"/>
                  </a:lnTo>
                  <a:cubicBezTo>
                    <a:pt x="635000" y="492887"/>
                    <a:pt x="492887" y="635000"/>
                    <a:pt x="317500" y="635000"/>
                  </a:cubicBezTo>
                  <a:lnTo>
                    <a:pt x="317500" y="622300"/>
                  </a:lnTo>
                  <a:lnTo>
                    <a:pt x="317500" y="635000"/>
                  </a:lnTo>
                  <a:cubicBezTo>
                    <a:pt x="142113" y="635000"/>
                    <a:pt x="0" y="492887"/>
                    <a:pt x="0" y="317500"/>
                  </a:cubicBezTo>
                  <a:lnTo>
                    <a:pt x="12700" y="317500"/>
                  </a:lnTo>
                  <a:lnTo>
                    <a:pt x="25400" y="317500"/>
                  </a:lnTo>
                  <a:lnTo>
                    <a:pt x="12700" y="317500"/>
                  </a:lnTo>
                  <a:lnTo>
                    <a:pt x="0" y="317500"/>
                  </a:lnTo>
                  <a:moveTo>
                    <a:pt x="25400" y="317500"/>
                  </a:moveTo>
                  <a:cubicBezTo>
                    <a:pt x="25400" y="324485"/>
                    <a:pt x="19685" y="330200"/>
                    <a:pt x="12700" y="330200"/>
                  </a:cubicBezTo>
                  <a:cubicBezTo>
                    <a:pt x="5715" y="330200"/>
                    <a:pt x="0" y="324485"/>
                    <a:pt x="0" y="317500"/>
                  </a:cubicBezTo>
                  <a:cubicBezTo>
                    <a:pt x="0" y="310515"/>
                    <a:pt x="5715" y="304800"/>
                    <a:pt x="12700" y="304800"/>
                  </a:cubicBezTo>
                  <a:cubicBezTo>
                    <a:pt x="19685" y="304800"/>
                    <a:pt x="25400" y="310515"/>
                    <a:pt x="25400" y="317500"/>
                  </a:cubicBezTo>
                  <a:cubicBezTo>
                    <a:pt x="25400" y="478790"/>
                    <a:pt x="156210" y="609600"/>
                    <a:pt x="317500" y="609600"/>
                  </a:cubicBezTo>
                  <a:cubicBezTo>
                    <a:pt x="478790" y="609600"/>
                    <a:pt x="609600" y="478790"/>
                    <a:pt x="609600" y="317500"/>
                  </a:cubicBezTo>
                  <a:cubicBezTo>
                    <a:pt x="609600" y="156210"/>
                    <a:pt x="478790" y="25400"/>
                    <a:pt x="317500" y="25400"/>
                  </a:cubicBezTo>
                  <a:lnTo>
                    <a:pt x="317500" y="12700"/>
                  </a:lnTo>
                  <a:lnTo>
                    <a:pt x="317500" y="25400"/>
                  </a:lnTo>
                  <a:cubicBezTo>
                    <a:pt x="156210" y="25400"/>
                    <a:pt x="25400" y="156210"/>
                    <a:pt x="25400" y="317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635000" cy="65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359"/>
                </a:lnSpc>
              </a:pPr>
              <a:r>
                <a:rPr lang="en-US" b="true" sz="2799">
                  <a:solidFill>
                    <a:srgbClr val="EE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sp>
        <p:nvSpPr>
          <p:cNvPr name="AutoShape 33" id="33"/>
          <p:cNvSpPr/>
          <p:nvPr/>
        </p:nvSpPr>
        <p:spPr>
          <a:xfrm rot="9691">
            <a:off x="10872634" y="1032484"/>
            <a:ext cx="6757077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11195700" y="6108650"/>
            <a:ext cx="6467032" cy="4100700"/>
          </a:xfrm>
          <a:custGeom>
            <a:avLst/>
            <a:gdLst/>
            <a:ahLst/>
            <a:cxnLst/>
            <a:rect r="r" b="b" t="t" l="l"/>
            <a:pathLst>
              <a:path h="4100700" w="6467032">
                <a:moveTo>
                  <a:pt x="0" y="0"/>
                </a:moveTo>
                <a:lnTo>
                  <a:pt x="6467032" y="0"/>
                </a:lnTo>
                <a:lnTo>
                  <a:pt x="6467032" y="4100700"/>
                </a:lnTo>
                <a:lnTo>
                  <a:pt x="0" y="4100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876100" y="2264450"/>
            <a:ext cx="3850200" cy="3350030"/>
          </a:xfrm>
          <a:custGeom>
            <a:avLst/>
            <a:gdLst/>
            <a:ahLst/>
            <a:cxnLst/>
            <a:rect r="r" b="b" t="t" l="l"/>
            <a:pathLst>
              <a:path h="3350030" w="3850200">
                <a:moveTo>
                  <a:pt x="0" y="0"/>
                </a:moveTo>
                <a:lnTo>
                  <a:pt x="3850200" y="0"/>
                </a:lnTo>
                <a:lnTo>
                  <a:pt x="3850200" y="3350030"/>
                </a:lnTo>
                <a:lnTo>
                  <a:pt x="0" y="33500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2" r="0" b="-2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7657526" y="3829622"/>
            <a:ext cx="3784200" cy="129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CC0000"/>
                </a:solidFill>
                <a:latin typeface="Arimo Bold"/>
                <a:ea typeface="Arimo Bold"/>
                <a:cs typeface="Arimo Bold"/>
                <a:sym typeface="Arimo Bold"/>
              </a:rPr>
              <a:t>Observable behaviors 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that support successful sales conversations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</p:txBody>
      </p:sp>
      <p:grpSp>
        <p:nvGrpSpPr>
          <p:cNvPr name="Group 37" id="37"/>
          <p:cNvGrpSpPr/>
          <p:nvPr/>
        </p:nvGrpSpPr>
        <p:grpSpPr>
          <a:xfrm rot="0">
            <a:off x="8583100" y="5939250"/>
            <a:ext cx="2718000" cy="430800"/>
            <a:chOff x="0" y="0"/>
            <a:chExt cx="3624000" cy="5744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3623945" cy="574421"/>
            </a:xfrm>
            <a:custGeom>
              <a:avLst/>
              <a:gdLst/>
              <a:ahLst/>
              <a:cxnLst/>
              <a:rect r="r" b="b" t="t" l="l"/>
              <a:pathLst>
                <a:path h="574421" w="3623945">
                  <a:moveTo>
                    <a:pt x="0" y="0"/>
                  </a:moveTo>
                  <a:lnTo>
                    <a:pt x="3623945" y="0"/>
                  </a:lnTo>
                  <a:lnTo>
                    <a:pt x="3623945" y="574421"/>
                  </a:lnTo>
                  <a:lnTo>
                    <a:pt x="0" y="574421"/>
                  </a:ln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"/>
              <a:ext cx="3624000" cy="583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Opportunity Vitals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8495450" y="2074450"/>
            <a:ext cx="2718000" cy="430800"/>
            <a:chOff x="0" y="0"/>
            <a:chExt cx="3624000" cy="574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623945" cy="574421"/>
            </a:xfrm>
            <a:custGeom>
              <a:avLst/>
              <a:gdLst/>
              <a:ahLst/>
              <a:cxnLst/>
              <a:rect r="r" b="b" t="t" l="l"/>
              <a:pathLst>
                <a:path h="574421" w="3623945">
                  <a:moveTo>
                    <a:pt x="0" y="0"/>
                  </a:moveTo>
                  <a:lnTo>
                    <a:pt x="3623945" y="0"/>
                  </a:lnTo>
                  <a:lnTo>
                    <a:pt x="3623945" y="574421"/>
                  </a:lnTo>
                  <a:lnTo>
                    <a:pt x="0" y="574421"/>
                  </a:lnTo>
                  <a:close/>
                </a:path>
              </a:pathLst>
            </a:custGeom>
            <a:solidFill>
              <a:srgbClr val="747676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9525"/>
              <a:ext cx="3624000" cy="583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  <a:r>
                <a:rPr lang="en-US" b="true" sz="20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</a:rPr>
                <a:t>6 Critical Skills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7165325" y="145129"/>
            <a:ext cx="6763950" cy="51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3000">
                <a:solidFill>
                  <a:srgbClr val="CC0000"/>
                </a:solidFill>
                <a:latin typeface="Arimo Bold"/>
                <a:ea typeface="Arimo Bold"/>
                <a:cs typeface="Arimo Bold"/>
                <a:sym typeface="Arimo Bold"/>
              </a:rPr>
              <a:t>The Art: </a:t>
            </a: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Sales Methodology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729225" y="8140825"/>
            <a:ext cx="3667350" cy="69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PVPVC</a:t>
            </a:r>
            <a:r>
              <a:rPr lang="en-US" sz="160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b="true" sz="1600">
                <a:solidFill>
                  <a:srgbClr val="CC0000"/>
                </a:solidFill>
                <a:latin typeface="Arimo Bold"/>
                <a:ea typeface="Arimo Bold"/>
                <a:cs typeface="Arimo Bold"/>
                <a:sym typeface="Arimo Bold"/>
              </a:rPr>
              <a:t>Opportunity Scoring</a:t>
            </a: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provides fact-based insights into opportunities.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43225" y="8171025"/>
            <a:ext cx="5260350" cy="106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For this training deck, the focus will be on </a:t>
            </a:r>
            <a:r>
              <a:rPr lang="en-US" b="true" sz="2799">
                <a:solidFill>
                  <a:srgbClr val="EE0000"/>
                </a:solidFill>
                <a:latin typeface="Arimo Bold"/>
                <a:ea typeface="Arimo Bold"/>
                <a:cs typeface="Arimo Bold"/>
                <a:sym typeface="Arimo Bold"/>
              </a:rPr>
              <a:t>The Art</a:t>
            </a:r>
            <a:r>
              <a:rPr lang="en-US" sz="2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piece of VVS.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285102" y="1156300"/>
            <a:ext cx="5901000" cy="449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Consists of two main components: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7950" y="254750"/>
            <a:ext cx="3062594" cy="562850"/>
          </a:xfrm>
          <a:custGeom>
            <a:avLst/>
            <a:gdLst/>
            <a:ahLst/>
            <a:cxnLst/>
            <a:rect r="r" b="b" t="t" l="l"/>
            <a:pathLst>
              <a:path h="562850" w="3062594">
                <a:moveTo>
                  <a:pt x="0" y="0"/>
                </a:moveTo>
                <a:lnTo>
                  <a:pt x="3062594" y="0"/>
                </a:lnTo>
                <a:lnTo>
                  <a:pt x="3062594" y="562850"/>
                </a:lnTo>
                <a:lnTo>
                  <a:pt x="0" y="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1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24000" y="4103302"/>
            <a:ext cx="5371248" cy="4673566"/>
          </a:xfrm>
          <a:custGeom>
            <a:avLst/>
            <a:gdLst/>
            <a:ahLst/>
            <a:cxnLst/>
            <a:rect r="r" b="b" t="t" l="l"/>
            <a:pathLst>
              <a:path h="4673566" w="5371248">
                <a:moveTo>
                  <a:pt x="0" y="0"/>
                </a:moveTo>
                <a:lnTo>
                  <a:pt x="5371248" y="0"/>
                </a:lnTo>
                <a:lnTo>
                  <a:pt x="5371248" y="4673566"/>
                </a:lnTo>
                <a:lnTo>
                  <a:pt x="0" y="4673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" r="0" b="-1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8721840" y="1560972"/>
          <a:ext cx="8712200" cy="7467600"/>
        </p:xfrm>
        <a:graphic>
          <a:graphicData uri="http://schemas.openxmlformats.org/drawingml/2006/table">
            <a:tbl>
              <a:tblPr/>
              <a:tblGrid>
                <a:gridCol w="2361942"/>
                <a:gridCol w="6350258"/>
              </a:tblGrid>
              <a:tr h="1070186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Relating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83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Using acknowledgment, rapport, and empathy </a:t>
                      </a:r>
                      <a:endParaRPr lang="en-US" sz="1100"/>
                    </a:p>
                    <a:p>
                      <a:pPr algn="l">
                        <a:lnSpc>
                          <a:spcPts val="2483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to connect </a:t>
                      </a:r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9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Questioning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83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Fostering openness and creating dialogue to uncover, explore, shape, and define needs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8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Listening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83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Actively understanding content and emotional messages in order to show interest, connect, learn, and build trust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08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Positioning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83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Presenting compelling information in a relevant, tailored, and logical way to be intellectually and emotionally persuasive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96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Checking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83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Eliciting feedback to inform your next move</a:t>
                      </a:r>
                      <a:endParaRPr lang="en-US" sz="1100"/>
                    </a:p>
                    <a:p>
                      <a:pPr algn="l">
                        <a:lnSpc>
                          <a:spcPts val="2483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in the dialogue</a:t>
                      </a:r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31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160"/>
                        </a:lnSpc>
                        <a:defRPr/>
                      </a:pPr>
                      <a:r>
                        <a:rPr lang="en-US" b="true" sz="1800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Presence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83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Projecting confidence, credibility, and conviction in body language, voice, and words to show interest, gain respect, and inspire trust</a:t>
                      </a:r>
                      <a:endParaRPr lang="en-US" sz="1100"/>
                    </a:p>
                  </a:txBody>
                  <a:tcPr marL="68563" marR="68563" marT="68563" marB="68563" anchor="ctr">
                    <a:lnL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AutoShape 8" id="8"/>
          <p:cNvSpPr/>
          <p:nvPr/>
        </p:nvSpPr>
        <p:spPr>
          <a:xfrm rot="3741">
            <a:off x="339170" y="935200"/>
            <a:ext cx="17502460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8930177" y="259450"/>
            <a:ext cx="8889750" cy="70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b="true" sz="3200">
                <a:solidFill>
                  <a:srgbClr val="747676"/>
                </a:solidFill>
                <a:latin typeface="Arimo Bold"/>
                <a:ea typeface="Arimo Bold"/>
                <a:cs typeface="Arimo Bold"/>
                <a:sym typeface="Arimo Bold"/>
              </a:rPr>
              <a:t>Sales Methodology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561366" y="4570390"/>
            <a:ext cx="1467648" cy="1477796"/>
          </a:xfrm>
          <a:custGeom>
            <a:avLst/>
            <a:gdLst/>
            <a:ahLst/>
            <a:cxnLst/>
            <a:rect r="r" b="b" t="t" l="l"/>
            <a:pathLst>
              <a:path h="1477796" w="1467648">
                <a:moveTo>
                  <a:pt x="0" y="0"/>
                </a:moveTo>
                <a:lnTo>
                  <a:pt x="1467648" y="0"/>
                </a:lnTo>
                <a:lnTo>
                  <a:pt x="1467648" y="1477796"/>
                </a:lnTo>
                <a:lnTo>
                  <a:pt x="0" y="1477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6899" t="-15268" r="-19412" b="-9698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461263" y="4274005"/>
            <a:ext cx="1679550" cy="45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When to use it?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29001" y="5123925"/>
            <a:ext cx="11323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2000" y="1731625"/>
            <a:ext cx="7674600" cy="206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b="true" sz="238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6 Critical Skills</a:t>
            </a:r>
          </a:p>
          <a:p>
            <a:pPr algn="l">
              <a:lnSpc>
                <a:spcPts val="3324"/>
              </a:lnSpc>
            </a:pPr>
            <a:r>
              <a:rPr lang="en-US" sz="2308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foundation of VVS starts with the six critical skills.  These are the observable behaviors that support a successful sales conversation.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19504" y="9186232"/>
            <a:ext cx="14249400" cy="64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sz="13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Verizon confidential and proprietary. Unauthorized disclosure, reproduction or other use prohibited.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04028" y="9146256"/>
            <a:ext cx="804052" cy="867682"/>
          </a:xfrm>
          <a:custGeom>
            <a:avLst/>
            <a:gdLst/>
            <a:ahLst/>
            <a:cxnLst/>
            <a:rect r="r" b="b" t="t" l="l"/>
            <a:pathLst>
              <a:path h="867682" w="804052">
                <a:moveTo>
                  <a:pt x="0" y="0"/>
                </a:moveTo>
                <a:lnTo>
                  <a:pt x="804052" y="0"/>
                </a:lnTo>
                <a:lnTo>
                  <a:pt x="804052" y="867682"/>
                </a:lnTo>
                <a:lnTo>
                  <a:pt x="0" y="867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38050" y="9253728"/>
            <a:ext cx="1828800" cy="937502"/>
          </a:xfrm>
          <a:custGeom>
            <a:avLst/>
            <a:gdLst/>
            <a:ahLst/>
            <a:cxnLst/>
            <a:rect r="r" b="b" t="t" l="l"/>
            <a:pathLst>
              <a:path h="937502" w="1828800">
                <a:moveTo>
                  <a:pt x="0" y="0"/>
                </a:moveTo>
                <a:lnTo>
                  <a:pt x="1828800" y="0"/>
                </a:lnTo>
                <a:lnTo>
                  <a:pt x="1828800" y="937502"/>
                </a:lnTo>
                <a:lnTo>
                  <a:pt x="0" y="93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7950" y="254750"/>
            <a:ext cx="3062594" cy="562850"/>
          </a:xfrm>
          <a:custGeom>
            <a:avLst/>
            <a:gdLst/>
            <a:ahLst/>
            <a:cxnLst/>
            <a:rect r="r" b="b" t="t" l="l"/>
            <a:pathLst>
              <a:path h="562850" w="3062594">
                <a:moveTo>
                  <a:pt x="0" y="0"/>
                </a:moveTo>
                <a:lnTo>
                  <a:pt x="3062594" y="0"/>
                </a:lnTo>
                <a:lnTo>
                  <a:pt x="3062594" y="562850"/>
                </a:lnTo>
                <a:lnTo>
                  <a:pt x="0" y="56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18"/>
            </a:stretch>
          </a:blipFill>
        </p:spPr>
      </p:sp>
      <p:sp>
        <p:nvSpPr>
          <p:cNvPr name="AutoShape 6" id="6"/>
          <p:cNvSpPr/>
          <p:nvPr/>
        </p:nvSpPr>
        <p:spPr>
          <a:xfrm rot="3741">
            <a:off x="339170" y="935200"/>
            <a:ext cx="17502460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8930177" y="259450"/>
            <a:ext cx="8889750" cy="70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b="true" sz="3200">
                <a:solidFill>
                  <a:srgbClr val="747676"/>
                </a:solidFill>
                <a:latin typeface="Arimo Bold"/>
                <a:ea typeface="Arimo Bold"/>
                <a:cs typeface="Arimo Bold"/>
                <a:sym typeface="Arimo Bold"/>
              </a:rPr>
              <a:t>Sales Methodology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588150" y="3744402"/>
            <a:ext cx="11966700" cy="6241700"/>
          </a:xfrm>
          <a:custGeom>
            <a:avLst/>
            <a:gdLst/>
            <a:ahLst/>
            <a:cxnLst/>
            <a:rect r="r" b="b" t="t" l="l"/>
            <a:pathLst>
              <a:path h="6241700" w="11966700">
                <a:moveTo>
                  <a:pt x="0" y="0"/>
                </a:moveTo>
                <a:lnTo>
                  <a:pt x="11966700" y="0"/>
                </a:lnTo>
                <a:lnTo>
                  <a:pt x="11966700" y="6241700"/>
                </a:lnTo>
                <a:lnTo>
                  <a:pt x="0" y="6241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5139" b="0"/>
            </a:stretch>
          </a:blipFill>
        </p:spPr>
      </p:sp>
      <p:sp>
        <p:nvSpPr>
          <p:cNvPr name="AutoShape 9" id="9"/>
          <p:cNvSpPr/>
          <p:nvPr/>
        </p:nvSpPr>
        <p:spPr>
          <a:xfrm rot="6600">
            <a:off x="357718" y="3138150"/>
            <a:ext cx="9921468" cy="0"/>
          </a:xfrm>
          <a:prstGeom prst="line">
            <a:avLst/>
          </a:prstGeom>
          <a:ln cap="rnd" w="9525">
            <a:solidFill>
              <a:srgbClr val="7476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378550" y="1152930"/>
            <a:ext cx="1491800" cy="1491826"/>
          </a:xfrm>
          <a:custGeom>
            <a:avLst/>
            <a:gdLst/>
            <a:ahLst/>
            <a:cxnLst/>
            <a:rect r="r" b="b" t="t" l="l"/>
            <a:pathLst>
              <a:path h="1491826" w="1491800">
                <a:moveTo>
                  <a:pt x="0" y="0"/>
                </a:moveTo>
                <a:lnTo>
                  <a:pt x="1491800" y="0"/>
                </a:lnTo>
                <a:lnTo>
                  <a:pt x="1491800" y="1491826"/>
                </a:lnTo>
                <a:lnTo>
                  <a:pt x="0" y="14918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61775" y="1048400"/>
            <a:ext cx="8378550" cy="21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Prepare, Engage, Advance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conversation model used to pursue the Opportunity Vitals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and move through the sales process.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Prepare - Use tools to prepare for your customer interaction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Engage - Utilize the 6 critical skills to have a good dialogue with the customer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Advance - Reflect on the conversation, score the vitals, and asses your next move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5973" y="3432650"/>
            <a:ext cx="4615950" cy="14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Opportunity Vitals</a:t>
            </a:r>
          </a:p>
          <a:p>
            <a:pPr algn="l" marL="548640" indent="-2743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Helps you focus on the things that increase your probability of winning deals </a:t>
            </a:r>
          </a:p>
          <a:p>
            <a:pPr algn="l" marL="548640" indent="-274320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Measures the health of the opportunity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169180" y="1245044"/>
            <a:ext cx="1108620" cy="1116276"/>
          </a:xfrm>
          <a:custGeom>
            <a:avLst/>
            <a:gdLst/>
            <a:ahLst/>
            <a:cxnLst/>
            <a:rect r="r" b="b" t="t" l="l"/>
            <a:pathLst>
              <a:path h="1116276" w="1108620">
                <a:moveTo>
                  <a:pt x="0" y="0"/>
                </a:moveTo>
                <a:lnTo>
                  <a:pt x="1108620" y="0"/>
                </a:lnTo>
                <a:lnTo>
                  <a:pt x="1108620" y="1116276"/>
                </a:lnTo>
                <a:lnTo>
                  <a:pt x="0" y="11162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899" t="-15268" r="-19411" b="-9698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666947" y="914295"/>
            <a:ext cx="2054550" cy="45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When to use it?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18171" y="1619867"/>
            <a:ext cx="810750" cy="4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42675" y="988300"/>
            <a:ext cx="5050350" cy="37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Opportunity Scoring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Opportunity scoring and opportunity reviews provide the data you need to keep funnels clean and healthy.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Lean into facts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The score of an opportunity tells/shows the health of the opportunity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Increase speed to close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Focus on the vitals with low scores within the opportunity to close </a:t>
            </a:r>
          </a:p>
          <a:p>
            <a:pPr algn="l" marL="662940" indent="-331470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sale faster </a:t>
            </a:r>
          </a:p>
          <a:p>
            <a:pPr algn="l" marL="662940" indent="-331470" lvl="1">
              <a:lnSpc>
                <a:spcPts val="216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Coach and support</a:t>
            </a: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- If you are stuck, use the opportunity scoring to refocus on what you</a:t>
            </a:r>
          </a:p>
          <a:p>
            <a:pPr algn="l" marL="662940" indent="-331470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need to identify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DAGIgDUifEY</dc:identifier>
  <dcterms:modified xsi:type="dcterms:W3CDTF">2011-08-01T06:04:30Z</dcterms:modified>
  <cp:revision>1</cp:revision>
  <dc:title>VVS Process.pptx</dc:title>
</cp:coreProperties>
</file>