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9144000" cy="5143500"/>
  <p:notesSz cx="6858000" cy="9144000"/>
  <p:embeddedFontLst>
    <p:embeddedFont>
      <p:font typeface="IBM Plex Sans Condensed" charset="1" panose="020B0506050203000203"/>
      <p:regular r:id="rId14"/>
    </p:embeddedFont>
    <p:embeddedFont>
      <p:font typeface="IBM Plex Sans Condensed Bold" charset="1" panose="020B0806050203000203"/>
      <p:regular r:id="rId15"/>
    </p:embeddedFont>
    <p:embeddedFont>
      <p:font typeface="Open Sans Condensed" charset="1" panose="00000000000000000000"/>
      <p:regular r:id="rId16"/>
    </p:embeddedFont>
    <p:embeddedFont>
      <p:font typeface="IBM Plex Sans" charset="1" panose="020B0503050203000203"/>
      <p:regular r:id="rId17"/>
    </p:embeddedFont>
    <p:embeddedFont>
      <p:font typeface="Open Sans Bold" charset="1" panose="020B0806030504020204"/>
      <p:regular r:id="rId18"/>
    </p:embeddedFont>
    <p:embeddedFont>
      <p:font typeface="Open Sans" charset="1" panose="020B0606030504020204"/>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media/image11.svg" Type="http://schemas.openxmlformats.org/officeDocument/2006/relationships/image"/><Relationship Id="rId13" Target="../media/image12.jpe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 Id="rId6" Target="../media/image17.png" Type="http://schemas.openxmlformats.org/officeDocument/2006/relationships/image"/><Relationship Id="rId7" Target="../media/image18.png" Type="http://schemas.openxmlformats.org/officeDocument/2006/relationships/image"/><Relationship Id="rId8" Target="../media/image19.svg" Type="http://schemas.openxmlformats.org/officeDocument/2006/relationships/image"/><Relationship Id="rId9" Target="../media/image20.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5.svg" Type="http://schemas.openxmlformats.org/officeDocument/2006/relationships/image"/><Relationship Id="rId11" Target="../media/image26.png" Type="http://schemas.openxmlformats.org/officeDocument/2006/relationships/image"/><Relationship Id="rId12" Target="../media/image2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3.png" Type="http://schemas.openxmlformats.org/officeDocument/2006/relationships/image"/><Relationship Id="rId6" Target="../media/image21.svg" Type="http://schemas.openxmlformats.org/officeDocument/2006/relationships/image"/><Relationship Id="rId7" Target="../media/image22.png" Type="http://schemas.openxmlformats.org/officeDocument/2006/relationships/image"/><Relationship Id="rId8" Target="../media/image23.svg" Type="http://schemas.openxmlformats.org/officeDocument/2006/relationships/image"/><Relationship Id="rId9" Target="../media/image2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3.jpe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28.png" Type="http://schemas.openxmlformats.org/officeDocument/2006/relationships/image"/><Relationship Id="rId6" Target="../media/image29.svg" Type="http://schemas.openxmlformats.org/officeDocument/2006/relationships/image"/><Relationship Id="rId7" Target="../media/image30.jpeg" Type="http://schemas.openxmlformats.org/officeDocument/2006/relationships/image"/><Relationship Id="rId8" Target="../media/image31.png" Type="http://schemas.openxmlformats.org/officeDocument/2006/relationships/image"/><Relationship Id="rId9" Target="../media/image3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7.png" Type="http://schemas.openxmlformats.org/officeDocument/2006/relationships/image"/><Relationship Id="rId11" Target="../media/image38.svg" Type="http://schemas.openxmlformats.org/officeDocument/2006/relationships/image"/><Relationship Id="rId12" Target="../media/image26.png" Type="http://schemas.openxmlformats.org/officeDocument/2006/relationships/image"/><Relationship Id="rId13" Target="../media/image27.svg" Type="http://schemas.openxmlformats.org/officeDocument/2006/relationships/image"/><Relationship Id="rId14" Target="../media/image39.jpeg" Type="http://schemas.openxmlformats.org/officeDocument/2006/relationships/image"/><Relationship Id="rId15" Target="../media/image40.png" Type="http://schemas.openxmlformats.org/officeDocument/2006/relationships/image"/><Relationship Id="rId16" Target="../media/image41.svg" Type="http://schemas.openxmlformats.org/officeDocument/2006/relationships/image"/><Relationship Id="rId17" Target="../media/image42.jpeg" Type="http://schemas.openxmlformats.org/officeDocument/2006/relationships/image"/><Relationship Id="rId18" Target="../media/image43.png" Type="http://schemas.openxmlformats.org/officeDocument/2006/relationships/image"/><Relationship Id="rId19" Target="../media/image44.svg" Type="http://schemas.openxmlformats.org/officeDocument/2006/relationships/image"/><Relationship Id="rId2" Target="../media/image1.png" Type="http://schemas.openxmlformats.org/officeDocument/2006/relationships/image"/><Relationship Id="rId20" Target="../media/image45.jpe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3.png" Type="http://schemas.openxmlformats.org/officeDocument/2006/relationships/image"/><Relationship Id="rId6" Target="../media/image21.svg" Type="http://schemas.openxmlformats.org/officeDocument/2006/relationships/image"/><Relationship Id="rId7" Target="../media/image34.png" Type="http://schemas.openxmlformats.org/officeDocument/2006/relationships/image"/><Relationship Id="rId8" Target="../media/image35.svg" Type="http://schemas.openxmlformats.org/officeDocument/2006/relationships/image"/><Relationship Id="rId9" Target="../media/image36.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47.svg" Type="http://schemas.openxmlformats.org/officeDocument/2006/relationships/image"/><Relationship Id="rId11" Target="../media/image26.png" Type="http://schemas.openxmlformats.org/officeDocument/2006/relationships/image"/><Relationship Id="rId12" Target="../media/image2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3.png" Type="http://schemas.openxmlformats.org/officeDocument/2006/relationships/image"/><Relationship Id="rId6" Target="../media/image21.svg" Type="http://schemas.openxmlformats.org/officeDocument/2006/relationships/image"/><Relationship Id="rId7" Target="../media/image22.png" Type="http://schemas.openxmlformats.org/officeDocument/2006/relationships/image"/><Relationship Id="rId8" Target="../media/image23.svg" Type="http://schemas.openxmlformats.org/officeDocument/2006/relationships/image"/><Relationship Id="rId9" Target="../media/image46.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8.png" Type="http://schemas.openxmlformats.org/officeDocument/2006/relationships/image"/><Relationship Id="rId5" Target="../media/image49.svg" Type="http://schemas.openxmlformats.org/officeDocument/2006/relationships/image"/><Relationship Id="rId6" Target="../media/image5.png" Type="http://schemas.openxmlformats.org/officeDocument/2006/relationships/image"/><Relationship Id="rId7" Target="../media/image50.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3.svg" Type="http://schemas.openxmlformats.org/officeDocument/2006/relationships/image"/><Relationship Id="rId11" Target="../media/image26.png" Type="http://schemas.openxmlformats.org/officeDocument/2006/relationships/image"/><Relationship Id="rId12" Target="../media/image27.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51.png" Type="http://schemas.openxmlformats.org/officeDocument/2006/relationships/image"/><Relationship Id="rId6" Target="../media/image52.svg" Type="http://schemas.openxmlformats.org/officeDocument/2006/relationships/image"/><Relationship Id="rId7" Target="../media/image3.png" Type="http://schemas.openxmlformats.org/officeDocument/2006/relationships/image"/><Relationship Id="rId8" Target="../media/image21.svg" Type="http://schemas.openxmlformats.org/officeDocument/2006/relationships/image"/><Relationship Id="rId9" Target="../media/image22.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31" cy="433845"/>
          </a:xfrm>
          <a:custGeom>
            <a:avLst/>
            <a:gdLst/>
            <a:ahLst/>
            <a:cxnLst/>
            <a:rect r="r" b="b" t="t" l="l"/>
            <a:pathLst>
              <a:path h="433845" w="402031">
                <a:moveTo>
                  <a:pt x="0" y="0"/>
                </a:moveTo>
                <a:lnTo>
                  <a:pt x="402032" y="0"/>
                </a:lnTo>
                <a:lnTo>
                  <a:pt x="40203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333500" y="4612167"/>
            <a:ext cx="7124700" cy="301200"/>
          </a:xfrm>
          <a:custGeom>
            <a:avLst/>
            <a:gdLst/>
            <a:ahLst/>
            <a:cxnLst/>
            <a:rect r="r" b="b" t="t" l="l"/>
            <a:pathLst>
              <a:path h="301200" w="7124700">
                <a:moveTo>
                  <a:pt x="0" y="0"/>
                </a:moveTo>
                <a:lnTo>
                  <a:pt x="7124700" y="0"/>
                </a:lnTo>
                <a:lnTo>
                  <a:pt x="7124700" y="301199"/>
                </a:lnTo>
                <a:lnTo>
                  <a:pt x="0" y="30119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352015" y="4573124"/>
            <a:ext cx="402031" cy="433845"/>
          </a:xfrm>
          <a:custGeom>
            <a:avLst/>
            <a:gdLst/>
            <a:ahLst/>
            <a:cxnLst/>
            <a:rect r="r" b="b" t="t" l="l"/>
            <a:pathLst>
              <a:path h="433845" w="402031">
                <a:moveTo>
                  <a:pt x="0" y="0"/>
                </a:moveTo>
                <a:lnTo>
                  <a:pt x="402032" y="0"/>
                </a:lnTo>
                <a:lnTo>
                  <a:pt x="402032" y="433845"/>
                </a:lnTo>
                <a:lnTo>
                  <a:pt x="0" y="433845"/>
                </a:lnTo>
                <a:lnTo>
                  <a:pt x="0" y="0"/>
                </a:lnTo>
                <a:close/>
              </a:path>
            </a:pathLst>
          </a:custGeom>
          <a:blipFill>
            <a:blip r:embed="rId6"/>
            <a:stretch>
              <a:fillRect l="0" t="0" r="0" b="0"/>
            </a:stretch>
          </a:blipFill>
        </p:spPr>
      </p:sp>
      <p:sp>
        <p:nvSpPr>
          <p:cNvPr name="Freeform 5" id="5"/>
          <p:cNvSpPr/>
          <p:nvPr/>
        </p:nvSpPr>
        <p:spPr>
          <a:xfrm flipH="false" flipV="false" rot="0">
            <a:off x="-19317" y="3042685"/>
            <a:ext cx="9226820" cy="2164309"/>
          </a:xfrm>
          <a:custGeom>
            <a:avLst/>
            <a:gdLst/>
            <a:ahLst/>
            <a:cxnLst/>
            <a:rect r="r" b="b" t="t" l="l"/>
            <a:pathLst>
              <a:path h="2164309" w="9226820">
                <a:moveTo>
                  <a:pt x="0" y="0"/>
                </a:moveTo>
                <a:lnTo>
                  <a:pt x="9226820" y="0"/>
                </a:lnTo>
                <a:lnTo>
                  <a:pt x="9226820" y="2164309"/>
                </a:lnTo>
                <a:lnTo>
                  <a:pt x="0" y="21643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7240133" y="3106188"/>
            <a:ext cx="1903867" cy="2037312"/>
          </a:xfrm>
          <a:custGeom>
            <a:avLst/>
            <a:gdLst/>
            <a:ahLst/>
            <a:cxnLst/>
            <a:rect r="r" b="b" t="t" l="l"/>
            <a:pathLst>
              <a:path h="2037312" w="1903867">
                <a:moveTo>
                  <a:pt x="0" y="0"/>
                </a:moveTo>
                <a:lnTo>
                  <a:pt x="1903867" y="0"/>
                </a:lnTo>
                <a:lnTo>
                  <a:pt x="1903867" y="2037312"/>
                </a:lnTo>
                <a:lnTo>
                  <a:pt x="0" y="2037312"/>
                </a:lnTo>
                <a:lnTo>
                  <a:pt x="0" y="0"/>
                </a:lnTo>
                <a:close/>
              </a:path>
            </a:pathLst>
          </a:custGeom>
          <a:blipFill>
            <a:blip r:embed="rId6"/>
            <a:stretch>
              <a:fillRect l="0" t="0" r="-4060" b="-4940"/>
            </a:stretch>
          </a:blipFill>
        </p:spPr>
      </p:sp>
      <p:sp>
        <p:nvSpPr>
          <p:cNvPr name="Freeform 7" id="7"/>
          <p:cNvSpPr/>
          <p:nvPr/>
        </p:nvSpPr>
        <p:spPr>
          <a:xfrm flipH="false" flipV="false" rot="0">
            <a:off x="457200" y="3864712"/>
            <a:ext cx="5222700" cy="883196"/>
          </a:xfrm>
          <a:custGeom>
            <a:avLst/>
            <a:gdLst/>
            <a:ahLst/>
            <a:cxnLst/>
            <a:rect r="r" b="b" t="t" l="l"/>
            <a:pathLst>
              <a:path h="883196" w="5222700">
                <a:moveTo>
                  <a:pt x="0" y="0"/>
                </a:moveTo>
                <a:lnTo>
                  <a:pt x="5222700" y="0"/>
                </a:lnTo>
                <a:lnTo>
                  <a:pt x="5222700" y="883196"/>
                </a:lnTo>
                <a:lnTo>
                  <a:pt x="0" y="88319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8" id="8"/>
          <p:cNvSpPr/>
          <p:nvPr/>
        </p:nvSpPr>
        <p:spPr>
          <a:xfrm flipH="false" flipV="false" rot="0">
            <a:off x="241297" y="37976"/>
            <a:ext cx="7599102" cy="3641722"/>
          </a:xfrm>
          <a:custGeom>
            <a:avLst/>
            <a:gdLst/>
            <a:ahLst/>
            <a:cxnLst/>
            <a:rect r="r" b="b" t="t" l="l"/>
            <a:pathLst>
              <a:path h="3641722" w="7599102">
                <a:moveTo>
                  <a:pt x="0" y="0"/>
                </a:moveTo>
                <a:lnTo>
                  <a:pt x="7599102" y="0"/>
                </a:lnTo>
                <a:lnTo>
                  <a:pt x="7599102" y="3641722"/>
                </a:lnTo>
                <a:lnTo>
                  <a:pt x="0" y="3641722"/>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9" id="9"/>
          <p:cNvSpPr/>
          <p:nvPr/>
        </p:nvSpPr>
        <p:spPr>
          <a:xfrm flipH="false" flipV="false" rot="0">
            <a:off x="304800" y="101479"/>
            <a:ext cx="5797639" cy="2034826"/>
          </a:xfrm>
          <a:custGeom>
            <a:avLst/>
            <a:gdLst/>
            <a:ahLst/>
            <a:cxnLst/>
            <a:rect r="r" b="b" t="t" l="l"/>
            <a:pathLst>
              <a:path h="2034826" w="5797639">
                <a:moveTo>
                  <a:pt x="0" y="0"/>
                </a:moveTo>
                <a:lnTo>
                  <a:pt x="5797639" y="0"/>
                </a:lnTo>
                <a:lnTo>
                  <a:pt x="5797639" y="2034826"/>
                </a:lnTo>
                <a:lnTo>
                  <a:pt x="0" y="2034826"/>
                </a:lnTo>
                <a:lnTo>
                  <a:pt x="0" y="0"/>
                </a:lnTo>
                <a:close/>
              </a:path>
            </a:pathLst>
          </a:custGeom>
          <a:blipFill>
            <a:blip r:embed="rId13"/>
            <a:stretch>
              <a:fillRect l="0" t="0" r="0" b="0"/>
            </a:stretch>
          </a:blipFill>
        </p:spPr>
      </p:sp>
      <p:sp>
        <p:nvSpPr>
          <p:cNvPr name="TextBox 10" id="10"/>
          <p:cNvSpPr txBox="true"/>
          <p:nvPr/>
        </p:nvSpPr>
        <p:spPr>
          <a:xfrm rot="0">
            <a:off x="3212792" y="4791370"/>
            <a:ext cx="3370183" cy="118053"/>
          </a:xfrm>
          <a:prstGeom prst="rect">
            <a:avLst/>
          </a:prstGeom>
        </p:spPr>
        <p:txBody>
          <a:bodyPr anchor="t" rtlCol="false" tIns="0" lIns="0" bIns="0" rIns="0">
            <a:spAutoFit/>
          </a:bodyPr>
          <a:lstStyle/>
          <a:p>
            <a:pPr algn="l">
              <a:lnSpc>
                <a:spcPts val="910"/>
              </a:lnSpc>
            </a:pPr>
            <a:r>
              <a:rPr lang="en-US" sz="650" spc="7">
                <a:solidFill>
                  <a:srgbClr val="000000"/>
                </a:solidFill>
                <a:latin typeface="IBM Plex Sans Condensed"/>
                <a:ea typeface="IBM Plex Sans Condensed"/>
                <a:cs typeface="IBM Plex Sans Condensed"/>
                <a:sym typeface="IBM Plex Sans Condensed"/>
              </a:rPr>
              <a:t>Verizon confidential and proprietary. Unauthorized disclosure, reproduction or other use prohibited.</a:t>
            </a:r>
          </a:p>
        </p:txBody>
      </p:sp>
      <p:sp>
        <p:nvSpPr>
          <p:cNvPr name="TextBox 11" id="11"/>
          <p:cNvSpPr txBox="true"/>
          <p:nvPr/>
        </p:nvSpPr>
        <p:spPr>
          <a:xfrm rot="0">
            <a:off x="457200" y="1871920"/>
            <a:ext cx="6323105" cy="911990"/>
          </a:xfrm>
          <a:prstGeom prst="rect">
            <a:avLst/>
          </a:prstGeom>
        </p:spPr>
        <p:txBody>
          <a:bodyPr anchor="t" rtlCol="false" tIns="0" lIns="0" bIns="0" rIns="0">
            <a:spAutoFit/>
          </a:bodyPr>
          <a:lstStyle/>
          <a:p>
            <a:pPr algn="l">
              <a:lnSpc>
                <a:spcPts val="7419"/>
              </a:lnSpc>
            </a:pPr>
            <a:r>
              <a:rPr lang="en-US" b="true" sz="5299" spc="68">
                <a:solidFill>
                  <a:srgbClr val="000000"/>
                </a:solidFill>
                <a:latin typeface="IBM Plex Sans Condensed Bold"/>
                <a:ea typeface="IBM Plex Sans Condensed Bold"/>
                <a:cs typeface="IBM Plex Sans Condensed Bold"/>
                <a:sym typeface="IBM Plex Sans Condensed Bold"/>
              </a:rPr>
              <a:t>Communication Plan</a:t>
            </a:r>
          </a:p>
        </p:txBody>
      </p:sp>
      <p:sp>
        <p:nvSpPr>
          <p:cNvPr name="TextBox 12" id="12"/>
          <p:cNvSpPr txBox="true"/>
          <p:nvPr/>
        </p:nvSpPr>
        <p:spPr>
          <a:xfrm rot="0">
            <a:off x="457200" y="3796151"/>
            <a:ext cx="3122019" cy="742159"/>
          </a:xfrm>
          <a:prstGeom prst="rect">
            <a:avLst/>
          </a:prstGeom>
        </p:spPr>
        <p:txBody>
          <a:bodyPr anchor="t" rtlCol="false" tIns="0" lIns="0" bIns="0" rIns="0">
            <a:spAutoFit/>
          </a:bodyPr>
          <a:lstStyle/>
          <a:p>
            <a:pPr algn="l">
              <a:lnSpc>
                <a:spcPts val="2976"/>
              </a:lnSpc>
            </a:pPr>
            <a:r>
              <a:rPr lang="en-US" sz="2200" spc="26">
                <a:solidFill>
                  <a:srgbClr val="000000"/>
                </a:solidFill>
                <a:latin typeface="IBM Plex Sans Condensed"/>
                <a:ea typeface="IBM Plex Sans Condensed"/>
                <a:cs typeface="IBM Plex Sans Condensed"/>
                <a:sym typeface="IBM Plex Sans Condensed"/>
              </a:rPr>
              <a:t>Strategic Communications </a:t>
            </a:r>
            <a:r>
              <a:rPr lang="en-US" b="true" sz="2200" spc="26">
                <a:solidFill>
                  <a:srgbClr val="EE0000"/>
                </a:solidFill>
                <a:latin typeface="IBM Plex Sans Condensed Bold"/>
                <a:ea typeface="IBM Plex Sans Condensed Bold"/>
                <a:cs typeface="IBM Plex Sans Condensed Bold"/>
                <a:sym typeface="IBM Plex Sans Condensed Bold"/>
              </a:rPr>
              <a:t>June </a:t>
            </a:r>
            <a:r>
              <a:rPr lang="en-US" b="true" sz="2200" spc="26">
                <a:solidFill>
                  <a:srgbClr val="000000"/>
                </a:solidFill>
                <a:latin typeface="IBM Plex Sans Condensed Bold"/>
                <a:ea typeface="IBM Plex Sans Condensed Bold"/>
                <a:cs typeface="IBM Plex Sans Condensed Bold"/>
                <a:sym typeface="IBM Plex Sans Condensed Bold"/>
              </a:rPr>
              <a:t>2024</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17725" y="4507097"/>
            <a:ext cx="1145638" cy="606990"/>
          </a:xfrm>
          <a:custGeom>
            <a:avLst/>
            <a:gdLst/>
            <a:ahLst/>
            <a:cxnLst/>
            <a:rect r="r" b="b" t="t" l="l"/>
            <a:pathLst>
              <a:path h="606990" w="1145638">
                <a:moveTo>
                  <a:pt x="0" y="0"/>
                </a:moveTo>
                <a:lnTo>
                  <a:pt x="1145639" y="0"/>
                </a:lnTo>
                <a:lnTo>
                  <a:pt x="1145639" y="606990"/>
                </a:lnTo>
                <a:lnTo>
                  <a:pt x="0" y="60699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603087" y="4700035"/>
            <a:ext cx="4232700" cy="228600"/>
          </a:xfrm>
          <a:custGeom>
            <a:avLst/>
            <a:gdLst/>
            <a:ahLst/>
            <a:cxnLst/>
            <a:rect r="r" b="b" t="t" l="l"/>
            <a:pathLst>
              <a:path h="228600" w="4232700">
                <a:moveTo>
                  <a:pt x="0" y="0"/>
                </a:moveTo>
                <a:lnTo>
                  <a:pt x="4232701" y="0"/>
                </a:lnTo>
                <a:lnTo>
                  <a:pt x="4232701" y="228600"/>
                </a:lnTo>
                <a:lnTo>
                  <a:pt x="0" y="2286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317725" y="4507097"/>
            <a:ext cx="1145638" cy="606990"/>
          </a:xfrm>
          <a:custGeom>
            <a:avLst/>
            <a:gdLst/>
            <a:ahLst/>
            <a:cxnLst/>
            <a:rect r="r" b="b" t="t" l="l"/>
            <a:pathLst>
              <a:path h="606990" w="1145638">
                <a:moveTo>
                  <a:pt x="0" y="0"/>
                </a:moveTo>
                <a:lnTo>
                  <a:pt x="1145639" y="0"/>
                </a:lnTo>
                <a:lnTo>
                  <a:pt x="1145639" y="606990"/>
                </a:lnTo>
                <a:lnTo>
                  <a:pt x="0" y="606990"/>
                </a:lnTo>
                <a:lnTo>
                  <a:pt x="0" y="0"/>
                </a:lnTo>
                <a:close/>
              </a:path>
            </a:pathLst>
          </a:custGeom>
          <a:blipFill>
            <a:blip r:embed="rId6"/>
            <a:stretch>
              <a:fillRect l="0" t="0" r="0" b="0"/>
            </a:stretch>
          </a:blipFill>
        </p:spPr>
      </p:sp>
      <p:sp>
        <p:nvSpPr>
          <p:cNvPr name="Freeform 5" id="5"/>
          <p:cNvSpPr/>
          <p:nvPr/>
        </p:nvSpPr>
        <p:spPr>
          <a:xfrm flipH="false" flipV="false" rot="0">
            <a:off x="302257" y="210322"/>
            <a:ext cx="8366798" cy="3948922"/>
          </a:xfrm>
          <a:custGeom>
            <a:avLst/>
            <a:gdLst/>
            <a:ahLst/>
            <a:cxnLst/>
            <a:rect r="r" b="b" t="t" l="l"/>
            <a:pathLst>
              <a:path h="3948922" w="8366798">
                <a:moveTo>
                  <a:pt x="0" y="0"/>
                </a:moveTo>
                <a:lnTo>
                  <a:pt x="8366798" y="0"/>
                </a:lnTo>
                <a:lnTo>
                  <a:pt x="8366798" y="3948922"/>
                </a:lnTo>
                <a:lnTo>
                  <a:pt x="0" y="3948922"/>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1420825" y="2719626"/>
            <a:ext cx="2408225" cy="1376124"/>
          </a:xfrm>
          <a:custGeom>
            <a:avLst/>
            <a:gdLst/>
            <a:ahLst/>
            <a:cxnLst/>
            <a:rect r="r" b="b" t="t" l="l"/>
            <a:pathLst>
              <a:path h="1376124" w="2408225">
                <a:moveTo>
                  <a:pt x="0" y="0"/>
                </a:moveTo>
                <a:lnTo>
                  <a:pt x="2408225" y="0"/>
                </a:lnTo>
                <a:lnTo>
                  <a:pt x="2408225" y="1376124"/>
                </a:lnTo>
                <a:lnTo>
                  <a:pt x="0" y="1376124"/>
                </a:lnTo>
                <a:lnTo>
                  <a:pt x="0" y="0"/>
                </a:lnTo>
                <a:close/>
              </a:path>
            </a:pathLst>
          </a:custGeom>
          <a:blipFill>
            <a:blip r:embed="rId9"/>
            <a:stretch>
              <a:fillRect l="0" t="0" r="0" b="0"/>
            </a:stretch>
          </a:blipFill>
        </p:spPr>
      </p:sp>
      <p:sp>
        <p:nvSpPr>
          <p:cNvPr name="TextBox 7" id="7"/>
          <p:cNvSpPr txBox="true"/>
          <p:nvPr/>
        </p:nvSpPr>
        <p:spPr>
          <a:xfrm rot="0">
            <a:off x="2603087" y="4727867"/>
            <a:ext cx="3988946" cy="210283"/>
          </a:xfrm>
          <a:prstGeom prst="rect">
            <a:avLst/>
          </a:prstGeom>
        </p:spPr>
        <p:txBody>
          <a:bodyPr anchor="t" rtlCol="false" tIns="0" lIns="0" bIns="0" rIns="0">
            <a:spAutoFit/>
          </a:bodyPr>
          <a:lstStyle/>
          <a:p>
            <a:pPr algn="l">
              <a:lnSpc>
                <a:spcPts val="825"/>
              </a:lnSpc>
            </a:pPr>
            <a:r>
              <a:rPr lang="en-US" sz="699" spc="7">
                <a:solidFill>
                  <a:srgbClr val="000000"/>
                </a:solidFill>
                <a:latin typeface="Open Sans Condensed"/>
                <a:ea typeface="Open Sans Condensed"/>
                <a:cs typeface="Open Sans Condensed"/>
                <a:sym typeface="Open Sans Condensed"/>
              </a:rPr>
              <a:t>Confidential and proprietary materials for authorized Verizon Connect personnel and outside agencies only. Use, disclosure or distribution of this material is not permitted to any unauthorized persons or third parties except by written agreement.</a:t>
            </a:r>
          </a:p>
        </p:txBody>
      </p:sp>
      <p:sp>
        <p:nvSpPr>
          <p:cNvPr name="TextBox 8" id="8"/>
          <p:cNvSpPr txBox="true"/>
          <p:nvPr/>
        </p:nvSpPr>
        <p:spPr>
          <a:xfrm rot="0">
            <a:off x="413385" y="163944"/>
            <a:ext cx="8098955" cy="458848"/>
          </a:xfrm>
          <a:prstGeom prst="rect">
            <a:avLst/>
          </a:prstGeom>
        </p:spPr>
        <p:txBody>
          <a:bodyPr anchor="t" rtlCol="false" tIns="0" lIns="0" bIns="0" rIns="0">
            <a:spAutoFit/>
          </a:bodyPr>
          <a:lstStyle/>
          <a:p>
            <a:pPr algn="l">
              <a:lnSpc>
                <a:spcPts val="3779"/>
              </a:lnSpc>
            </a:pPr>
            <a:r>
              <a:rPr lang="en-US" b="true" sz="2700" spc="32">
                <a:solidFill>
                  <a:srgbClr val="000000"/>
                </a:solidFill>
                <a:latin typeface="IBM Plex Sans Condensed Bold"/>
                <a:ea typeface="IBM Plex Sans Condensed Bold"/>
                <a:cs typeface="IBM Plex Sans Condensed Bold"/>
                <a:sym typeface="IBM Plex Sans Condensed Bold"/>
              </a:rPr>
              <a:t> </a:t>
            </a:r>
            <a:r>
              <a:rPr lang="en-US" b="true" sz="2700" spc="32">
                <a:solidFill>
                  <a:srgbClr val="ED1C24"/>
                </a:solidFill>
                <a:latin typeface="IBM Plex Sans Condensed Bold"/>
                <a:ea typeface="IBM Plex Sans Condensed Bold"/>
                <a:cs typeface="IBM Plex Sans Condensed Bold"/>
                <a:sym typeface="IBM Plex Sans Condensed Bold"/>
              </a:rPr>
              <a:t>Verizon Velocity Selling</a:t>
            </a:r>
            <a:r>
              <a:rPr lang="en-US" b="true" sz="2700" spc="32">
                <a:solidFill>
                  <a:srgbClr val="000000"/>
                </a:solidFill>
                <a:latin typeface="IBM Plex Sans Condensed Bold"/>
                <a:ea typeface="IBM Plex Sans Condensed Bold"/>
                <a:cs typeface="IBM Plex Sans Condensed Bold"/>
                <a:sym typeface="IBM Plex Sans Condensed Bold"/>
              </a:rPr>
              <a:t> / What benefits does it oﬀer?</a:t>
            </a:r>
          </a:p>
        </p:txBody>
      </p:sp>
      <p:sp>
        <p:nvSpPr>
          <p:cNvPr name="TextBox 9" id="9"/>
          <p:cNvSpPr txBox="true"/>
          <p:nvPr/>
        </p:nvSpPr>
        <p:spPr>
          <a:xfrm rot="0">
            <a:off x="492728" y="932526"/>
            <a:ext cx="6080608" cy="1707137"/>
          </a:xfrm>
          <a:prstGeom prst="rect">
            <a:avLst/>
          </a:prstGeom>
        </p:spPr>
        <p:txBody>
          <a:bodyPr anchor="t" rtlCol="false" tIns="0" lIns="0" bIns="0" rIns="0">
            <a:spAutoFit/>
          </a:bodyPr>
          <a:lstStyle/>
          <a:p>
            <a:pPr algn="l">
              <a:lnSpc>
                <a:spcPts val="1920"/>
              </a:lnSpc>
            </a:pPr>
            <a:r>
              <a:rPr lang="en-US" sz="1600" spc="19">
                <a:solidFill>
                  <a:srgbClr val="000000"/>
                </a:solidFill>
                <a:latin typeface="IBM Plex Sans Condensed"/>
                <a:ea typeface="IBM Plex Sans Condensed"/>
                <a:cs typeface="IBM Plex Sans Condensed"/>
                <a:sym typeface="IBM Plex Sans Condensed"/>
              </a:rPr>
              <a:t>Verizon Velocity Selling is</a:t>
            </a:r>
            <a:r>
              <a:rPr lang="en-US" b="true" sz="1600" spc="19">
                <a:solidFill>
                  <a:srgbClr val="ED1C24"/>
                </a:solidFill>
                <a:latin typeface="IBM Plex Sans Condensed Bold"/>
                <a:ea typeface="IBM Plex Sans Condensed Bold"/>
                <a:cs typeface="IBM Plex Sans Condensed Bold"/>
                <a:sym typeface="IBM Plex Sans Condensed Bold"/>
              </a:rPr>
              <a:t> </a:t>
            </a:r>
            <a:r>
              <a:rPr lang="en-US" sz="1600" spc="19">
                <a:solidFill>
                  <a:srgbClr val="000000"/>
                </a:solidFill>
                <a:latin typeface="IBM Plex Sans Condensed"/>
                <a:ea typeface="IBM Plex Sans Condensed"/>
                <a:cs typeface="IBM Plex Sans Condensed"/>
                <a:sym typeface="IBM Plex Sans Condensed"/>
              </a:rPr>
              <a:t>a new sales conversation framework that takes into account opportunity management, coaching models, and fact based forecasting.  VVS addresses the gap in Verizon Connect Sales by prioritizing the values of making sales conversations </a:t>
            </a:r>
            <a:r>
              <a:rPr lang="en-US" b="true" sz="1600" spc="19">
                <a:solidFill>
                  <a:srgbClr val="000000"/>
                </a:solidFill>
                <a:latin typeface="IBM Plex Sans Condensed Bold"/>
                <a:ea typeface="IBM Plex Sans Condensed Bold"/>
                <a:cs typeface="IBM Plex Sans Condensed Bold"/>
                <a:sym typeface="IBM Plex Sans Condensed Bold"/>
              </a:rPr>
              <a:t>memorable</a:t>
            </a:r>
            <a:r>
              <a:rPr lang="en-US" sz="1600" spc="19">
                <a:solidFill>
                  <a:srgbClr val="000000"/>
                </a:solidFill>
                <a:latin typeface="IBM Plex Sans Condensed"/>
                <a:ea typeface="IBM Plex Sans Condensed"/>
                <a:cs typeface="IBM Plex Sans Condensed"/>
                <a:sym typeface="IBM Plex Sans Condensed"/>
              </a:rPr>
              <a:t>, </a:t>
            </a:r>
            <a:r>
              <a:rPr lang="en-US" b="true" sz="1600" spc="19">
                <a:solidFill>
                  <a:srgbClr val="000000"/>
                </a:solidFill>
                <a:latin typeface="IBM Plex Sans Condensed Bold"/>
                <a:ea typeface="IBM Plex Sans Condensed Bold"/>
                <a:cs typeface="IBM Plex Sans Condensed Bold"/>
                <a:sym typeface="IBM Plex Sans Condensed Bold"/>
              </a:rPr>
              <a:t>repeatable and less variable</a:t>
            </a:r>
            <a:r>
              <a:rPr lang="en-US" sz="1600" spc="19">
                <a:solidFill>
                  <a:srgbClr val="000000"/>
                </a:solidFill>
                <a:latin typeface="IBM Plex Sans Condensed"/>
                <a:ea typeface="IBM Plex Sans Condensed"/>
                <a:cs typeface="IBM Plex Sans Condensed"/>
                <a:sym typeface="IBM Plex Sans Condensed"/>
              </a:rPr>
              <a:t>, and </a:t>
            </a:r>
            <a:r>
              <a:rPr lang="en-US" b="true" sz="1600" spc="19">
                <a:solidFill>
                  <a:srgbClr val="000000"/>
                </a:solidFill>
                <a:latin typeface="IBM Plex Sans Condensed Bold"/>
                <a:ea typeface="IBM Plex Sans Condensed Bold"/>
                <a:cs typeface="IBM Plex Sans Condensed Bold"/>
                <a:sym typeface="IBM Plex Sans Condensed Bold"/>
              </a:rPr>
              <a:t>data driven</a:t>
            </a:r>
            <a:r>
              <a:rPr lang="en-US" sz="1600" spc="19">
                <a:solidFill>
                  <a:srgbClr val="000000"/>
                </a:solidFill>
                <a:latin typeface="IBM Plex Sans Condensed"/>
                <a:ea typeface="IBM Plex Sans Condensed"/>
                <a:cs typeface="IBM Plex Sans Condensed"/>
                <a:sym typeface="IBM Plex Sans Condensed"/>
              </a:rPr>
              <a:t>, as well as</a:t>
            </a:r>
            <a:r>
              <a:rPr lang="en-US" b="true" sz="1600" spc="19">
                <a:solidFill>
                  <a:srgbClr val="000000"/>
                </a:solidFill>
                <a:latin typeface="IBM Plex Sans Condensed Bold"/>
                <a:ea typeface="IBM Plex Sans Condensed Bold"/>
                <a:cs typeface="IBM Plex Sans Condensed Bold"/>
                <a:sym typeface="IBM Plex Sans Condensed Bold"/>
              </a:rPr>
              <a:t> improving career mobility</a:t>
            </a:r>
            <a:r>
              <a:rPr lang="en-US" sz="1600" spc="19">
                <a:solidFill>
                  <a:srgbClr val="000000"/>
                </a:solidFill>
                <a:latin typeface="IBM Plex Sans Condensed"/>
                <a:ea typeface="IBM Plex Sans Condensed"/>
                <a:cs typeface="IBM Plex Sans Condensed"/>
                <a:sym typeface="IBM Plex Sans Condensed"/>
              </a:rPr>
              <a:t>.</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02114" y="1289047"/>
            <a:ext cx="8454542" cy="2917984"/>
          </a:xfrm>
          <a:custGeom>
            <a:avLst/>
            <a:gdLst/>
            <a:ahLst/>
            <a:cxnLst/>
            <a:rect r="r" b="b" t="t" l="l"/>
            <a:pathLst>
              <a:path h="2917984" w="8454542">
                <a:moveTo>
                  <a:pt x="0" y="0"/>
                </a:moveTo>
                <a:lnTo>
                  <a:pt x="8454542" y="0"/>
                </a:lnTo>
                <a:lnTo>
                  <a:pt x="8454542" y="2917984"/>
                </a:lnTo>
                <a:lnTo>
                  <a:pt x="0" y="2917984"/>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92223"/>
            <a:ext cx="2998470" cy="342710"/>
          </a:xfrm>
          <a:prstGeom prst="rect">
            <a:avLst/>
          </a:prstGeom>
        </p:spPr>
        <p:txBody>
          <a:bodyPr anchor="t" rtlCol="false" tIns="0" lIns="0" bIns="0" rIns="0">
            <a:spAutoFit/>
          </a:bodyPr>
          <a:lstStyle/>
          <a:p>
            <a:pPr algn="l">
              <a:lnSpc>
                <a:spcPts val="2800"/>
              </a:lnSpc>
            </a:pPr>
            <a:r>
              <a:rPr lang="en-US" b="true" sz="2000" spc="24">
                <a:solidFill>
                  <a:srgbClr val="000000"/>
                </a:solidFill>
                <a:latin typeface="IBM Plex Sans Condensed Bold"/>
                <a:ea typeface="IBM Plex Sans Condensed Bold"/>
                <a:cs typeface="IBM Plex Sans Condensed Bold"/>
                <a:sym typeface="IBM Plex Sans Condensed Bold"/>
              </a:rPr>
              <a:t>Communications Timeline</a:t>
            </a:r>
          </a:p>
        </p:txBody>
      </p:sp>
      <p:sp>
        <p:nvSpPr>
          <p:cNvPr name="TextBox 10" id="10"/>
          <p:cNvSpPr txBox="true"/>
          <p:nvPr/>
        </p:nvSpPr>
        <p:spPr>
          <a:xfrm rot="0">
            <a:off x="454295" y="2291191"/>
            <a:ext cx="689305" cy="365646"/>
          </a:xfrm>
          <a:prstGeom prst="rect">
            <a:avLst/>
          </a:prstGeom>
        </p:spPr>
        <p:txBody>
          <a:bodyPr anchor="t" rtlCol="false" tIns="0" lIns="0" bIns="0" rIns="0">
            <a:spAutoFit/>
          </a:bodyPr>
          <a:lstStyle/>
          <a:p>
            <a:pPr algn="l">
              <a:lnSpc>
                <a:spcPts val="1439"/>
              </a:lnSpc>
            </a:pPr>
            <a:r>
              <a:rPr lang="en-US" b="true" sz="1200" spc="1">
                <a:solidFill>
                  <a:srgbClr val="333333"/>
                </a:solidFill>
                <a:latin typeface="Open Sans Bold"/>
                <a:ea typeface="Open Sans Bold"/>
                <a:cs typeface="Open Sans Bold"/>
                <a:sym typeface="Open Sans Bold"/>
              </a:rPr>
              <a:t>Teaser 1 Mid-June</a:t>
            </a:r>
          </a:p>
        </p:txBody>
      </p:sp>
      <p:sp>
        <p:nvSpPr>
          <p:cNvPr name="TextBox 11" id="11"/>
          <p:cNvSpPr txBox="true"/>
          <p:nvPr/>
        </p:nvSpPr>
        <p:spPr>
          <a:xfrm rot="0">
            <a:off x="1861023" y="2291191"/>
            <a:ext cx="689305" cy="365646"/>
          </a:xfrm>
          <a:prstGeom prst="rect">
            <a:avLst/>
          </a:prstGeom>
        </p:spPr>
        <p:txBody>
          <a:bodyPr anchor="t" rtlCol="false" tIns="0" lIns="0" bIns="0" rIns="0">
            <a:spAutoFit/>
          </a:bodyPr>
          <a:lstStyle/>
          <a:p>
            <a:pPr algn="l">
              <a:lnSpc>
                <a:spcPts val="1439"/>
              </a:lnSpc>
            </a:pPr>
            <a:r>
              <a:rPr lang="en-US" b="true" sz="1200" spc="1">
                <a:solidFill>
                  <a:srgbClr val="333333"/>
                </a:solidFill>
                <a:latin typeface="Open Sans Bold"/>
                <a:ea typeface="Open Sans Bold"/>
                <a:cs typeface="Open Sans Bold"/>
                <a:sym typeface="Open Sans Bold"/>
              </a:rPr>
              <a:t>Teaser 2 Mid-</a:t>
            </a:r>
            <a:r>
              <a:rPr lang="en-US" b="true" sz="1200" spc="1">
                <a:solidFill>
                  <a:srgbClr val="000000"/>
                </a:solidFill>
                <a:latin typeface="Open Sans Bold"/>
                <a:ea typeface="Open Sans Bold"/>
                <a:cs typeface="Open Sans Bold"/>
                <a:sym typeface="Open Sans Bold"/>
              </a:rPr>
              <a:t> </a:t>
            </a:r>
            <a:r>
              <a:rPr lang="en-US" b="true" sz="1200" spc="1">
                <a:solidFill>
                  <a:srgbClr val="333333"/>
                </a:solidFill>
                <a:latin typeface="Open Sans Bold"/>
                <a:ea typeface="Open Sans Bold"/>
                <a:cs typeface="Open Sans Bold"/>
                <a:sym typeface="Open Sans Bold"/>
              </a:rPr>
              <a:t>June</a:t>
            </a:r>
          </a:p>
        </p:txBody>
      </p:sp>
      <p:sp>
        <p:nvSpPr>
          <p:cNvPr name="TextBox 12" id="12"/>
          <p:cNvSpPr txBox="true"/>
          <p:nvPr/>
        </p:nvSpPr>
        <p:spPr>
          <a:xfrm rot="0">
            <a:off x="3264627" y="2291191"/>
            <a:ext cx="789584" cy="365646"/>
          </a:xfrm>
          <a:prstGeom prst="rect">
            <a:avLst/>
          </a:prstGeom>
        </p:spPr>
        <p:txBody>
          <a:bodyPr anchor="t" rtlCol="false" tIns="0" lIns="0" bIns="0" rIns="0">
            <a:spAutoFit/>
          </a:bodyPr>
          <a:lstStyle/>
          <a:p>
            <a:pPr algn="l">
              <a:lnSpc>
                <a:spcPts val="1439"/>
              </a:lnSpc>
            </a:pPr>
            <a:r>
              <a:rPr lang="en-US" b="true" sz="1200" spc="1">
                <a:solidFill>
                  <a:srgbClr val="EE0000"/>
                </a:solidFill>
                <a:latin typeface="Open Sans Bold"/>
                <a:ea typeface="Open Sans Bold"/>
                <a:cs typeface="Open Sans Bold"/>
                <a:sym typeface="Open Sans Bold"/>
              </a:rPr>
              <a:t>Full Comm Late June</a:t>
            </a:r>
          </a:p>
        </p:txBody>
      </p:sp>
      <p:sp>
        <p:nvSpPr>
          <p:cNvPr name="TextBox 13" id="13"/>
          <p:cNvSpPr txBox="true"/>
          <p:nvPr/>
        </p:nvSpPr>
        <p:spPr>
          <a:xfrm rot="0">
            <a:off x="4680728" y="2291191"/>
            <a:ext cx="810768" cy="365646"/>
          </a:xfrm>
          <a:prstGeom prst="rect">
            <a:avLst/>
          </a:prstGeom>
        </p:spPr>
        <p:txBody>
          <a:bodyPr anchor="t" rtlCol="false" tIns="0" lIns="0" bIns="0" rIns="0">
            <a:spAutoFit/>
          </a:bodyPr>
          <a:lstStyle/>
          <a:p>
            <a:pPr algn="l">
              <a:lnSpc>
                <a:spcPts val="1439"/>
              </a:lnSpc>
            </a:pPr>
            <a:r>
              <a:rPr lang="en-US" b="true" sz="1200" spc="1">
                <a:solidFill>
                  <a:srgbClr val="333333"/>
                </a:solidFill>
                <a:latin typeface="Open Sans Bold"/>
                <a:ea typeface="Open Sans Bold"/>
                <a:cs typeface="Open Sans Bold"/>
                <a:sym typeface="Open Sans Bold"/>
              </a:rPr>
              <a:t>Newsletter Late June</a:t>
            </a:r>
          </a:p>
        </p:txBody>
      </p:sp>
      <p:sp>
        <p:nvSpPr>
          <p:cNvPr name="TextBox 14" id="14"/>
          <p:cNvSpPr txBox="true"/>
          <p:nvPr/>
        </p:nvSpPr>
        <p:spPr>
          <a:xfrm rot="0">
            <a:off x="457200" y="1328909"/>
            <a:ext cx="5287518" cy="201816"/>
          </a:xfrm>
          <a:prstGeom prst="rect">
            <a:avLst/>
          </a:prstGeom>
        </p:spPr>
        <p:txBody>
          <a:bodyPr anchor="t" rtlCol="false" tIns="0" lIns="0" bIns="0" rIns="0">
            <a:spAutoFit/>
          </a:bodyPr>
          <a:lstStyle/>
          <a:p>
            <a:pPr algn="l">
              <a:lnSpc>
                <a:spcPts val="1679"/>
              </a:lnSpc>
            </a:pPr>
            <a:r>
              <a:rPr lang="en-US" sz="1200" spc="1">
                <a:solidFill>
                  <a:srgbClr val="000000"/>
                </a:solidFill>
                <a:latin typeface="Open Sans"/>
                <a:ea typeface="Open Sans"/>
                <a:cs typeface="Open Sans"/>
                <a:sym typeface="Open Sans"/>
              </a:rPr>
              <a:t>Communication plan for introducing and promoting Verizon Velocity Selling.</a:t>
            </a:r>
          </a:p>
        </p:txBody>
      </p:sp>
      <p:sp>
        <p:nvSpPr>
          <p:cNvPr name="TextBox 15" id="15"/>
          <p:cNvSpPr txBox="true"/>
          <p:nvPr/>
        </p:nvSpPr>
        <p:spPr>
          <a:xfrm rot="0">
            <a:off x="6083875" y="2291191"/>
            <a:ext cx="724510" cy="365646"/>
          </a:xfrm>
          <a:prstGeom prst="rect">
            <a:avLst/>
          </a:prstGeom>
        </p:spPr>
        <p:txBody>
          <a:bodyPr anchor="t" rtlCol="false" tIns="0" lIns="0" bIns="0" rIns="0">
            <a:spAutoFit/>
          </a:bodyPr>
          <a:lstStyle/>
          <a:p>
            <a:pPr algn="just">
              <a:lnSpc>
                <a:spcPts val="1439"/>
              </a:lnSpc>
            </a:pPr>
            <a:r>
              <a:rPr lang="en-US" b="true" sz="1200" spc="1">
                <a:solidFill>
                  <a:srgbClr val="000000"/>
                </a:solidFill>
                <a:latin typeface="Open Sans Bold"/>
                <a:ea typeface="Open Sans Bold"/>
                <a:cs typeface="Open Sans Bold"/>
                <a:sym typeface="Open Sans Bold"/>
              </a:rPr>
              <a:t>Follow Up Early July</a:t>
            </a:r>
          </a:p>
        </p:txBody>
      </p:sp>
      <p:sp>
        <p:nvSpPr>
          <p:cNvPr name="TextBox 16" id="16"/>
          <p:cNvSpPr txBox="true"/>
          <p:nvPr/>
        </p:nvSpPr>
        <p:spPr>
          <a:xfrm rot="0">
            <a:off x="7488326" y="2291191"/>
            <a:ext cx="610819" cy="365646"/>
          </a:xfrm>
          <a:prstGeom prst="rect">
            <a:avLst/>
          </a:prstGeom>
        </p:spPr>
        <p:txBody>
          <a:bodyPr anchor="t" rtlCol="false" tIns="0" lIns="0" bIns="0" rIns="0">
            <a:spAutoFit/>
          </a:bodyPr>
          <a:lstStyle/>
          <a:p>
            <a:pPr algn="l">
              <a:lnSpc>
                <a:spcPts val="1439"/>
              </a:lnSpc>
            </a:pPr>
            <a:r>
              <a:rPr lang="en-US" b="true" sz="1200" spc="1">
                <a:solidFill>
                  <a:srgbClr val="333333"/>
                </a:solidFill>
                <a:latin typeface="Open Sans Bold"/>
                <a:ea typeface="Open Sans Bold"/>
                <a:cs typeface="Open Sans Bold"/>
                <a:sym typeface="Open Sans Bold"/>
              </a:rPr>
              <a:t>Update Mid July</a:t>
            </a:r>
          </a:p>
        </p:txBody>
      </p:sp>
      <p:sp>
        <p:nvSpPr>
          <p:cNvPr name="TextBox 17" id="17"/>
          <p:cNvSpPr txBox="true"/>
          <p:nvPr/>
        </p:nvSpPr>
        <p:spPr>
          <a:xfrm rot="0">
            <a:off x="451342" y="2998584"/>
            <a:ext cx="996953" cy="619030"/>
          </a:xfrm>
          <a:prstGeom prst="rect">
            <a:avLst/>
          </a:prstGeom>
        </p:spPr>
        <p:txBody>
          <a:bodyPr anchor="t" rtlCol="false" tIns="0" lIns="0" bIns="0" rIns="0">
            <a:spAutoFit/>
          </a:bodyPr>
          <a:lstStyle/>
          <a:p>
            <a:pPr algn="l">
              <a:lnSpc>
                <a:spcPts val="1200"/>
              </a:lnSpc>
            </a:pPr>
            <a:r>
              <a:rPr lang="en-US" sz="1000" spc="1">
                <a:solidFill>
                  <a:srgbClr val="333333"/>
                </a:solidFill>
                <a:latin typeface="Open Sans"/>
                <a:ea typeface="Open Sans"/>
                <a:cs typeface="Open Sans"/>
                <a:sym typeface="Open Sans"/>
              </a:rPr>
              <a:t>Teaser featuring content from VVS: What is Power?</a:t>
            </a:r>
          </a:p>
        </p:txBody>
      </p:sp>
      <p:sp>
        <p:nvSpPr>
          <p:cNvPr name="TextBox 18" id="18"/>
          <p:cNvSpPr txBox="true"/>
          <p:nvPr/>
        </p:nvSpPr>
        <p:spPr>
          <a:xfrm rot="0">
            <a:off x="1858061" y="2998584"/>
            <a:ext cx="996953" cy="923830"/>
          </a:xfrm>
          <a:prstGeom prst="rect">
            <a:avLst/>
          </a:prstGeom>
        </p:spPr>
        <p:txBody>
          <a:bodyPr anchor="t" rtlCol="false" tIns="0" lIns="0" bIns="0" rIns="0">
            <a:spAutoFit/>
          </a:bodyPr>
          <a:lstStyle/>
          <a:p>
            <a:pPr algn="l">
              <a:lnSpc>
                <a:spcPts val="1200"/>
              </a:lnSpc>
            </a:pPr>
            <a:r>
              <a:rPr lang="en-US" sz="1000" spc="1">
                <a:solidFill>
                  <a:srgbClr val="333333"/>
                </a:solidFill>
                <a:latin typeface="Open Sans"/>
                <a:ea typeface="Open Sans"/>
                <a:cs typeface="Open Sans"/>
                <a:sym typeface="Open Sans"/>
              </a:rPr>
              <a:t>Teaser featuring content from VVS: What is Vision, Pain, Value, Consensus?</a:t>
            </a:r>
          </a:p>
        </p:txBody>
      </p:sp>
      <p:sp>
        <p:nvSpPr>
          <p:cNvPr name="TextBox 19" id="19"/>
          <p:cNvSpPr txBox="true"/>
          <p:nvPr/>
        </p:nvSpPr>
        <p:spPr>
          <a:xfrm rot="0">
            <a:off x="3268599" y="2998584"/>
            <a:ext cx="1036196" cy="1076230"/>
          </a:xfrm>
          <a:prstGeom prst="rect">
            <a:avLst/>
          </a:prstGeom>
        </p:spPr>
        <p:txBody>
          <a:bodyPr anchor="t" rtlCol="false" tIns="0" lIns="0" bIns="0" rIns="0">
            <a:spAutoFit/>
          </a:bodyPr>
          <a:lstStyle/>
          <a:p>
            <a:pPr algn="l">
              <a:lnSpc>
                <a:spcPts val="1200"/>
              </a:lnSpc>
            </a:pPr>
            <a:r>
              <a:rPr lang="en-US" sz="1000" spc="1">
                <a:solidFill>
                  <a:srgbClr val="EE0000"/>
                </a:solidFill>
                <a:latin typeface="Open Sans"/>
                <a:ea typeface="Open Sans"/>
                <a:cs typeface="Open Sans"/>
                <a:sym typeface="Open Sans"/>
              </a:rPr>
              <a:t>Comm with more detailed information on VVS – what are the benefits? Why should reps use it?</a:t>
            </a:r>
          </a:p>
        </p:txBody>
      </p:sp>
      <p:sp>
        <p:nvSpPr>
          <p:cNvPr name="TextBox 20" id="20"/>
          <p:cNvSpPr txBox="true"/>
          <p:nvPr/>
        </p:nvSpPr>
        <p:spPr>
          <a:xfrm rot="0">
            <a:off x="6081751" y="2998584"/>
            <a:ext cx="1047245" cy="923830"/>
          </a:xfrm>
          <a:prstGeom prst="rect">
            <a:avLst/>
          </a:prstGeom>
        </p:spPr>
        <p:txBody>
          <a:bodyPr anchor="t" rtlCol="false" tIns="0" lIns="0" bIns="0" rIns="0">
            <a:spAutoFit/>
          </a:bodyPr>
          <a:lstStyle/>
          <a:p>
            <a:pPr algn="l">
              <a:lnSpc>
                <a:spcPts val="1200"/>
              </a:lnSpc>
            </a:pPr>
            <a:r>
              <a:rPr lang="en-US" sz="1000" spc="1">
                <a:solidFill>
                  <a:srgbClr val="333333"/>
                </a:solidFill>
                <a:latin typeface="Open Sans"/>
                <a:ea typeface="Open Sans"/>
                <a:cs typeface="Open Sans"/>
                <a:sym typeface="Open Sans"/>
              </a:rPr>
              <a:t>Including testimonials from reps who use VVS and/or tips on how to use best.</a:t>
            </a:r>
          </a:p>
        </p:txBody>
      </p:sp>
      <p:sp>
        <p:nvSpPr>
          <p:cNvPr name="TextBox 21" id="21"/>
          <p:cNvSpPr txBox="true"/>
          <p:nvPr/>
        </p:nvSpPr>
        <p:spPr>
          <a:xfrm rot="0">
            <a:off x="7488326" y="2998584"/>
            <a:ext cx="1025528" cy="619030"/>
          </a:xfrm>
          <a:prstGeom prst="rect">
            <a:avLst/>
          </a:prstGeom>
        </p:spPr>
        <p:txBody>
          <a:bodyPr anchor="t" rtlCol="false" tIns="0" lIns="0" bIns="0" rIns="0">
            <a:spAutoFit/>
          </a:bodyPr>
          <a:lstStyle/>
          <a:p>
            <a:pPr algn="l">
              <a:lnSpc>
                <a:spcPts val="1200"/>
              </a:lnSpc>
            </a:pPr>
            <a:r>
              <a:rPr lang="en-US" sz="1000" spc="1">
                <a:solidFill>
                  <a:srgbClr val="333333"/>
                </a:solidFill>
                <a:latin typeface="Open Sans"/>
                <a:ea typeface="Open Sans"/>
                <a:cs typeface="Open Sans"/>
                <a:sym typeface="Open Sans"/>
              </a:rPr>
              <a:t>Include testimonials, links, KB articles, etc.</a:t>
            </a:r>
          </a:p>
        </p:txBody>
      </p:sp>
      <p:sp>
        <p:nvSpPr>
          <p:cNvPr name="TextBox 22" id="22"/>
          <p:cNvSpPr txBox="true"/>
          <p:nvPr/>
        </p:nvSpPr>
        <p:spPr>
          <a:xfrm rot="0">
            <a:off x="4675165" y="3008490"/>
            <a:ext cx="1019442" cy="685714"/>
          </a:xfrm>
          <a:prstGeom prst="rect">
            <a:avLst/>
          </a:prstGeom>
        </p:spPr>
        <p:txBody>
          <a:bodyPr anchor="t" rtlCol="false" tIns="0" lIns="0" bIns="0" rIns="0">
            <a:spAutoFit/>
          </a:bodyPr>
          <a:lstStyle/>
          <a:p>
            <a:pPr algn="l">
              <a:lnSpc>
                <a:spcPts val="1080"/>
              </a:lnSpc>
            </a:pPr>
            <a:r>
              <a:rPr lang="en-US" sz="900" spc="0">
                <a:solidFill>
                  <a:srgbClr val="333333"/>
                </a:solidFill>
                <a:latin typeface="Open Sans"/>
                <a:ea typeface="Open Sans"/>
                <a:cs typeface="Open Sans"/>
                <a:sym typeface="Open Sans"/>
              </a:rPr>
              <a:t>Feature VVS in the Operational Connect (sends to all Sales/Sales Ops)</a:t>
            </a:r>
          </a:p>
        </p:txBody>
      </p:sp>
      <p:sp>
        <p:nvSpPr>
          <p:cNvPr name="TextBox 23" id="23"/>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3</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393697" y="369884"/>
            <a:ext cx="8356597" cy="4622225"/>
          </a:xfrm>
          <a:custGeom>
            <a:avLst/>
            <a:gdLst/>
            <a:ahLst/>
            <a:cxnLst/>
            <a:rect r="r" b="b" t="t" l="l"/>
            <a:pathLst>
              <a:path h="4622225" w="8356597">
                <a:moveTo>
                  <a:pt x="0" y="0"/>
                </a:moveTo>
                <a:lnTo>
                  <a:pt x="8356597" y="0"/>
                </a:lnTo>
                <a:lnTo>
                  <a:pt x="8356597" y="4622226"/>
                </a:lnTo>
                <a:lnTo>
                  <a:pt x="0" y="462222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495300" y="1028700"/>
            <a:ext cx="4042905" cy="3676650"/>
          </a:xfrm>
          <a:custGeom>
            <a:avLst/>
            <a:gdLst/>
            <a:ahLst/>
            <a:cxnLst/>
            <a:rect r="r" b="b" t="t" l="l"/>
            <a:pathLst>
              <a:path h="3676650" w="4042905">
                <a:moveTo>
                  <a:pt x="0" y="0"/>
                </a:moveTo>
                <a:lnTo>
                  <a:pt x="4042905" y="0"/>
                </a:lnTo>
                <a:lnTo>
                  <a:pt x="4042905" y="3676650"/>
                </a:lnTo>
                <a:lnTo>
                  <a:pt x="0" y="3676650"/>
                </a:lnTo>
                <a:lnTo>
                  <a:pt x="0" y="0"/>
                </a:lnTo>
                <a:close/>
              </a:path>
            </a:pathLst>
          </a:custGeom>
          <a:blipFill>
            <a:blip r:embed="rId7"/>
            <a:stretch>
              <a:fillRect l="0" t="0" r="0" b="0"/>
            </a:stretch>
          </a:blipFill>
        </p:spPr>
      </p:sp>
      <p:sp>
        <p:nvSpPr>
          <p:cNvPr name="Freeform 6" id="6"/>
          <p:cNvSpPr/>
          <p:nvPr/>
        </p:nvSpPr>
        <p:spPr>
          <a:xfrm flipH="false" flipV="false" rot="0">
            <a:off x="4766805" y="1028700"/>
            <a:ext cx="3802285" cy="3233166"/>
          </a:xfrm>
          <a:custGeom>
            <a:avLst/>
            <a:gdLst/>
            <a:ahLst/>
            <a:cxnLst/>
            <a:rect r="r" b="b" t="t" l="l"/>
            <a:pathLst>
              <a:path h="3233166" w="3802285">
                <a:moveTo>
                  <a:pt x="0" y="0"/>
                </a:moveTo>
                <a:lnTo>
                  <a:pt x="3802285" y="0"/>
                </a:lnTo>
                <a:lnTo>
                  <a:pt x="3802285" y="3233166"/>
                </a:lnTo>
                <a:lnTo>
                  <a:pt x="0" y="323316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7" id="7"/>
          <p:cNvSpPr/>
          <p:nvPr/>
        </p:nvSpPr>
        <p:spPr>
          <a:xfrm flipH="false" flipV="false" rot="0">
            <a:off x="4766805" y="1028700"/>
            <a:ext cx="3802285" cy="3233166"/>
          </a:xfrm>
          <a:custGeom>
            <a:avLst/>
            <a:gdLst/>
            <a:ahLst/>
            <a:cxnLst/>
            <a:rect r="r" b="b" t="t" l="l"/>
            <a:pathLst>
              <a:path h="3233166" w="3802285">
                <a:moveTo>
                  <a:pt x="0" y="0"/>
                </a:moveTo>
                <a:lnTo>
                  <a:pt x="3802285" y="0"/>
                </a:lnTo>
                <a:lnTo>
                  <a:pt x="3802285" y="3233166"/>
                </a:lnTo>
                <a:lnTo>
                  <a:pt x="0" y="3233166"/>
                </a:lnTo>
                <a:lnTo>
                  <a:pt x="0" y="0"/>
                </a:lnTo>
                <a:close/>
              </a:path>
            </a:pathLst>
          </a:custGeom>
          <a:blipFill>
            <a:blip r:embed="rId10"/>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92223"/>
            <a:ext cx="1955292" cy="342710"/>
          </a:xfrm>
          <a:prstGeom prst="rect">
            <a:avLst/>
          </a:prstGeom>
        </p:spPr>
        <p:txBody>
          <a:bodyPr anchor="t" rtlCol="false" tIns="0" lIns="0" bIns="0" rIns="0">
            <a:spAutoFit/>
          </a:bodyPr>
          <a:lstStyle/>
          <a:p>
            <a:pPr algn="l">
              <a:lnSpc>
                <a:spcPts val="2800"/>
              </a:lnSpc>
            </a:pPr>
            <a:r>
              <a:rPr lang="en-US" b="true" sz="2000" spc="24">
                <a:solidFill>
                  <a:srgbClr val="000000"/>
                </a:solidFill>
                <a:latin typeface="IBM Plex Sans Condensed Bold"/>
                <a:ea typeface="IBM Plex Sans Condensed Bold"/>
                <a:cs typeface="IBM Plex Sans Condensed Bold"/>
                <a:sym typeface="IBM Plex Sans Condensed Bold"/>
              </a:rPr>
              <a:t>Teaser Examples</a:t>
            </a:r>
          </a:p>
        </p:txBody>
      </p:sp>
      <p:sp>
        <p:nvSpPr>
          <p:cNvPr name="TextBox 10" id="10"/>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4</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13087"/>
            <a:ext cx="8356597" cy="2297925"/>
          </a:xfrm>
          <a:custGeom>
            <a:avLst/>
            <a:gdLst/>
            <a:ahLst/>
            <a:cxnLst/>
            <a:rect r="r" b="b" t="t" l="l"/>
            <a:pathLst>
              <a:path h="2297925" w="8356597">
                <a:moveTo>
                  <a:pt x="0" y="0"/>
                </a:moveTo>
                <a:lnTo>
                  <a:pt x="8356597" y="0"/>
                </a:lnTo>
                <a:lnTo>
                  <a:pt x="8356597" y="2297926"/>
                </a:lnTo>
                <a:lnTo>
                  <a:pt x="0" y="2297926"/>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4452899" y="76591"/>
            <a:ext cx="4233901" cy="2170928"/>
          </a:xfrm>
          <a:custGeom>
            <a:avLst/>
            <a:gdLst/>
            <a:ahLst/>
            <a:cxnLst/>
            <a:rect r="r" b="b" t="t" l="l"/>
            <a:pathLst>
              <a:path h="2170928" w="4233901">
                <a:moveTo>
                  <a:pt x="0" y="0"/>
                </a:moveTo>
                <a:lnTo>
                  <a:pt x="4233901" y="0"/>
                </a:lnTo>
                <a:lnTo>
                  <a:pt x="4233901" y="2170928"/>
                </a:lnTo>
                <a:lnTo>
                  <a:pt x="0" y="2170928"/>
                </a:lnTo>
                <a:lnTo>
                  <a:pt x="0" y="0"/>
                </a:lnTo>
                <a:close/>
              </a:path>
            </a:pathLst>
          </a:custGeom>
          <a:blipFill>
            <a:blip r:embed="rId9"/>
            <a:stretch>
              <a:fillRect l="0" t="0" r="0" b="0"/>
            </a:stretch>
          </a:blipFill>
        </p:spPr>
      </p:sp>
      <p:sp>
        <p:nvSpPr>
          <p:cNvPr name="Freeform 7" id="7"/>
          <p:cNvSpPr/>
          <p:nvPr/>
        </p:nvSpPr>
        <p:spPr>
          <a:xfrm flipH="false" flipV="false" rot="0">
            <a:off x="393697" y="527047"/>
            <a:ext cx="7213597" cy="3330702"/>
          </a:xfrm>
          <a:custGeom>
            <a:avLst/>
            <a:gdLst/>
            <a:ahLst/>
            <a:cxnLst/>
            <a:rect r="r" b="b" t="t" l="l"/>
            <a:pathLst>
              <a:path h="3330702" w="7213597">
                <a:moveTo>
                  <a:pt x="0" y="0"/>
                </a:moveTo>
                <a:lnTo>
                  <a:pt x="7213597" y="0"/>
                </a:lnTo>
                <a:lnTo>
                  <a:pt x="7213597" y="3330702"/>
                </a:lnTo>
                <a:lnTo>
                  <a:pt x="0" y="3330702"/>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8" id="8"/>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9" id="9"/>
          <p:cNvSpPr/>
          <p:nvPr/>
        </p:nvSpPr>
        <p:spPr>
          <a:xfrm flipH="false" flipV="false" rot="0">
            <a:off x="457200" y="819150"/>
            <a:ext cx="3548977" cy="2975096"/>
          </a:xfrm>
          <a:custGeom>
            <a:avLst/>
            <a:gdLst/>
            <a:ahLst/>
            <a:cxnLst/>
            <a:rect r="r" b="b" t="t" l="l"/>
            <a:pathLst>
              <a:path h="2975096" w="3548977">
                <a:moveTo>
                  <a:pt x="0" y="0"/>
                </a:moveTo>
                <a:lnTo>
                  <a:pt x="3548977" y="0"/>
                </a:lnTo>
                <a:lnTo>
                  <a:pt x="3548977" y="2975096"/>
                </a:lnTo>
                <a:lnTo>
                  <a:pt x="0" y="2975096"/>
                </a:lnTo>
                <a:lnTo>
                  <a:pt x="0" y="0"/>
                </a:lnTo>
                <a:close/>
              </a:path>
            </a:pathLst>
          </a:custGeom>
          <a:blipFill>
            <a:blip r:embed="rId14"/>
            <a:stretch>
              <a:fillRect l="0" t="0" r="0" b="0"/>
            </a:stretch>
          </a:blipFill>
        </p:spPr>
      </p:sp>
      <p:sp>
        <p:nvSpPr>
          <p:cNvPr name="Freeform 10" id="10"/>
          <p:cNvSpPr/>
          <p:nvPr/>
        </p:nvSpPr>
        <p:spPr>
          <a:xfrm flipH="false" flipV="false" rot="0">
            <a:off x="5792800" y="2209028"/>
            <a:ext cx="2057400" cy="2774271"/>
          </a:xfrm>
          <a:custGeom>
            <a:avLst/>
            <a:gdLst/>
            <a:ahLst/>
            <a:cxnLst/>
            <a:rect r="r" b="b" t="t" l="l"/>
            <a:pathLst>
              <a:path h="2774271" w="2057400">
                <a:moveTo>
                  <a:pt x="0" y="0"/>
                </a:moveTo>
                <a:lnTo>
                  <a:pt x="2057400" y="0"/>
                </a:lnTo>
                <a:lnTo>
                  <a:pt x="2057400" y="2774271"/>
                </a:lnTo>
                <a:lnTo>
                  <a:pt x="0" y="2774271"/>
                </a:lnTo>
                <a:lnTo>
                  <a:pt x="0" y="0"/>
                </a:lnTo>
                <a:close/>
              </a:path>
            </a:pathLst>
          </a:custGeom>
          <a:blipFill>
            <a:blip r:embed="rId15">
              <a:extLst>
                <a:ext uri="{96DAC541-7B7A-43D3-8B79-37D633B846F1}">
                  <asvg:svgBlip xmlns:asvg="http://schemas.microsoft.com/office/drawing/2016/SVG/main" r:embed="rId16"/>
                </a:ext>
              </a:extLst>
            </a:blip>
            <a:stretch>
              <a:fillRect l="0" t="0" r="0" b="0"/>
            </a:stretch>
          </a:blipFill>
        </p:spPr>
      </p:sp>
      <p:sp>
        <p:nvSpPr>
          <p:cNvPr name="Freeform 11" id="11"/>
          <p:cNvSpPr/>
          <p:nvPr/>
        </p:nvSpPr>
        <p:spPr>
          <a:xfrm flipH="false" flipV="false" rot="0">
            <a:off x="5792800" y="2209028"/>
            <a:ext cx="2057400" cy="2774271"/>
          </a:xfrm>
          <a:custGeom>
            <a:avLst/>
            <a:gdLst/>
            <a:ahLst/>
            <a:cxnLst/>
            <a:rect r="r" b="b" t="t" l="l"/>
            <a:pathLst>
              <a:path h="2774271" w="2057400">
                <a:moveTo>
                  <a:pt x="0" y="0"/>
                </a:moveTo>
                <a:lnTo>
                  <a:pt x="2057400" y="0"/>
                </a:lnTo>
                <a:lnTo>
                  <a:pt x="2057400" y="2774271"/>
                </a:lnTo>
                <a:lnTo>
                  <a:pt x="0" y="2774271"/>
                </a:lnTo>
                <a:lnTo>
                  <a:pt x="0" y="0"/>
                </a:lnTo>
                <a:close/>
              </a:path>
            </a:pathLst>
          </a:custGeom>
          <a:blipFill>
            <a:blip r:embed="rId17"/>
            <a:stretch>
              <a:fillRect l="0" t="0" r="0" b="0"/>
            </a:stretch>
          </a:blipFill>
        </p:spPr>
      </p:sp>
      <p:sp>
        <p:nvSpPr>
          <p:cNvPr name="Freeform 12" id="12"/>
          <p:cNvSpPr/>
          <p:nvPr/>
        </p:nvSpPr>
        <p:spPr>
          <a:xfrm flipH="false" flipV="false" rot="0">
            <a:off x="390525" y="3692700"/>
            <a:ext cx="4011625" cy="931697"/>
          </a:xfrm>
          <a:custGeom>
            <a:avLst/>
            <a:gdLst/>
            <a:ahLst/>
            <a:cxnLst/>
            <a:rect r="r" b="b" t="t" l="l"/>
            <a:pathLst>
              <a:path h="931697" w="4011625">
                <a:moveTo>
                  <a:pt x="0" y="0"/>
                </a:moveTo>
                <a:lnTo>
                  <a:pt x="4011625" y="0"/>
                </a:lnTo>
                <a:lnTo>
                  <a:pt x="4011625" y="931697"/>
                </a:lnTo>
                <a:lnTo>
                  <a:pt x="0" y="931697"/>
                </a:lnTo>
                <a:lnTo>
                  <a:pt x="0" y="0"/>
                </a:lnTo>
                <a:close/>
              </a:path>
            </a:pathLst>
          </a:custGeom>
          <a:blipFill>
            <a:blip r:embed="rId18">
              <a:extLst>
                <a:ext uri="{96DAC541-7B7A-43D3-8B79-37D633B846F1}">
                  <asvg:svgBlip xmlns:asvg="http://schemas.microsoft.com/office/drawing/2016/SVG/main" r:embed="rId19"/>
                </a:ext>
              </a:extLst>
            </a:blip>
            <a:stretch>
              <a:fillRect l="0" t="0" r="0" b="0"/>
            </a:stretch>
          </a:blipFill>
        </p:spPr>
      </p:sp>
      <p:sp>
        <p:nvSpPr>
          <p:cNvPr name="Freeform 13" id="13"/>
          <p:cNvSpPr/>
          <p:nvPr/>
        </p:nvSpPr>
        <p:spPr>
          <a:xfrm flipH="false" flipV="false" rot="0">
            <a:off x="390525" y="3692700"/>
            <a:ext cx="4011625" cy="931697"/>
          </a:xfrm>
          <a:custGeom>
            <a:avLst/>
            <a:gdLst/>
            <a:ahLst/>
            <a:cxnLst/>
            <a:rect r="r" b="b" t="t" l="l"/>
            <a:pathLst>
              <a:path h="931697" w="4011625">
                <a:moveTo>
                  <a:pt x="0" y="0"/>
                </a:moveTo>
                <a:lnTo>
                  <a:pt x="4011625" y="0"/>
                </a:lnTo>
                <a:lnTo>
                  <a:pt x="4011625" y="931697"/>
                </a:lnTo>
                <a:lnTo>
                  <a:pt x="0" y="931697"/>
                </a:lnTo>
                <a:lnTo>
                  <a:pt x="0" y="0"/>
                </a:lnTo>
                <a:close/>
              </a:path>
            </a:pathLst>
          </a:custGeom>
          <a:blipFill>
            <a:blip r:embed="rId20"/>
            <a:stretch>
              <a:fillRect l="0" t="0" r="0" b="0"/>
            </a:stretch>
          </a:blipFill>
        </p:spPr>
      </p:sp>
      <p:sp>
        <p:nvSpPr>
          <p:cNvPr name="TextBox 14" id="14"/>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15" id="15"/>
          <p:cNvSpPr txBox="true"/>
          <p:nvPr/>
        </p:nvSpPr>
        <p:spPr>
          <a:xfrm rot="0">
            <a:off x="457200" y="492223"/>
            <a:ext cx="3281677" cy="342710"/>
          </a:xfrm>
          <a:prstGeom prst="rect">
            <a:avLst/>
          </a:prstGeom>
        </p:spPr>
        <p:txBody>
          <a:bodyPr anchor="t" rtlCol="false" tIns="0" lIns="0" bIns="0" rIns="0">
            <a:spAutoFit/>
          </a:bodyPr>
          <a:lstStyle/>
          <a:p>
            <a:pPr algn="l">
              <a:lnSpc>
                <a:spcPts val="2800"/>
              </a:lnSpc>
            </a:pPr>
            <a:r>
              <a:rPr lang="en-US" b="true" sz="2000" spc="24">
                <a:solidFill>
                  <a:srgbClr val="000000"/>
                </a:solidFill>
                <a:latin typeface="IBM Plex Sans Condensed Bold"/>
                <a:ea typeface="IBM Plex Sans Condensed Bold"/>
                <a:cs typeface="IBM Plex Sans Condensed Bold"/>
                <a:sym typeface="IBM Plex Sans Condensed Bold"/>
              </a:rPr>
              <a:t>Potential graphics / branding</a:t>
            </a:r>
          </a:p>
        </p:txBody>
      </p:sp>
      <p:sp>
        <p:nvSpPr>
          <p:cNvPr name="TextBox 16" id="16"/>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5</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88953" y="1289047"/>
            <a:ext cx="8366103" cy="3156795"/>
          </a:xfrm>
          <a:custGeom>
            <a:avLst/>
            <a:gdLst/>
            <a:ahLst/>
            <a:cxnLst/>
            <a:rect r="r" b="b" t="t" l="l"/>
            <a:pathLst>
              <a:path h="3156795" w="8366103">
                <a:moveTo>
                  <a:pt x="0" y="0"/>
                </a:moveTo>
                <a:lnTo>
                  <a:pt x="8366103" y="0"/>
                </a:lnTo>
                <a:lnTo>
                  <a:pt x="8366103" y="3156794"/>
                </a:lnTo>
                <a:lnTo>
                  <a:pt x="0" y="3156794"/>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577948"/>
            <a:ext cx="6629648" cy="967730"/>
          </a:xfrm>
          <a:prstGeom prst="rect">
            <a:avLst/>
          </a:prstGeom>
        </p:spPr>
        <p:txBody>
          <a:bodyPr anchor="t" rtlCol="false" tIns="0" lIns="0" bIns="0" rIns="0">
            <a:spAutoFit/>
          </a:bodyPr>
          <a:lstStyle/>
          <a:p>
            <a:pPr algn="l">
              <a:lnSpc>
                <a:spcPts val="1920"/>
              </a:lnSpc>
            </a:pPr>
            <a:r>
              <a:rPr lang="en-US" b="true" sz="2000" spc="24">
                <a:solidFill>
                  <a:srgbClr val="000000"/>
                </a:solidFill>
                <a:latin typeface="IBM Plex Sans Condensed Bold"/>
                <a:ea typeface="IBM Plex Sans Condensed Bold"/>
                <a:cs typeface="IBM Plex Sans Condensed Bold"/>
                <a:sym typeface="IBM Plex Sans Condensed Bold"/>
              </a:rPr>
              <a:t>What are the most important things to communicate about Verizon Velocity Selling?</a:t>
            </a:r>
          </a:p>
          <a:p>
            <a:pPr algn="l">
              <a:lnSpc>
                <a:spcPts val="1820"/>
              </a:lnSpc>
            </a:pPr>
            <a:r>
              <a:rPr lang="en-US" sz="1300" spc="1">
                <a:solidFill>
                  <a:srgbClr val="000000"/>
                </a:solidFill>
                <a:latin typeface="Open Sans"/>
                <a:ea typeface="Open Sans"/>
                <a:cs typeface="Open Sans"/>
                <a:sym typeface="Open Sans"/>
              </a:rPr>
              <a:t>What information do reps/sellers need to know about VVS?</a:t>
            </a:r>
          </a:p>
        </p:txBody>
      </p:sp>
      <p:sp>
        <p:nvSpPr>
          <p:cNvPr name="TextBox 10" id="10"/>
          <p:cNvSpPr txBox="true"/>
          <p:nvPr/>
        </p:nvSpPr>
        <p:spPr>
          <a:xfrm rot="0">
            <a:off x="542925" y="1948491"/>
            <a:ext cx="463448" cy="201816"/>
          </a:xfrm>
          <a:prstGeom prst="rect">
            <a:avLst/>
          </a:prstGeom>
        </p:spPr>
        <p:txBody>
          <a:bodyPr anchor="t" rtlCol="false" tIns="0" lIns="0" bIns="0" rIns="0">
            <a:spAutoFit/>
          </a:bodyPr>
          <a:lstStyle/>
          <a:p>
            <a:pPr algn="l">
              <a:lnSpc>
                <a:spcPts val="1679"/>
              </a:lnSpc>
            </a:pPr>
            <a:r>
              <a:rPr lang="en-US" b="true" sz="1200" spc="14">
                <a:solidFill>
                  <a:srgbClr val="000000"/>
                </a:solidFill>
                <a:latin typeface="IBM Plex Sans Condensed Bold"/>
                <a:ea typeface="IBM Plex Sans Condensed Bold"/>
                <a:cs typeface="IBM Plex Sans Condensed Bold"/>
                <a:sym typeface="IBM Plex Sans Condensed Bold"/>
              </a:rPr>
              <a:t>Topic 1</a:t>
            </a:r>
          </a:p>
        </p:txBody>
      </p:sp>
      <p:sp>
        <p:nvSpPr>
          <p:cNvPr name="TextBox 11" id="11"/>
          <p:cNvSpPr txBox="true"/>
          <p:nvPr/>
        </p:nvSpPr>
        <p:spPr>
          <a:xfrm rot="0">
            <a:off x="2208181" y="1948491"/>
            <a:ext cx="490118" cy="201816"/>
          </a:xfrm>
          <a:prstGeom prst="rect">
            <a:avLst/>
          </a:prstGeom>
        </p:spPr>
        <p:txBody>
          <a:bodyPr anchor="t" rtlCol="false" tIns="0" lIns="0" bIns="0" rIns="0">
            <a:spAutoFit/>
          </a:bodyPr>
          <a:lstStyle/>
          <a:p>
            <a:pPr algn="l">
              <a:lnSpc>
                <a:spcPts val="1679"/>
              </a:lnSpc>
            </a:pPr>
            <a:r>
              <a:rPr lang="en-US" b="true" sz="1200" spc="14">
                <a:solidFill>
                  <a:srgbClr val="000000"/>
                </a:solidFill>
                <a:latin typeface="IBM Plex Sans Condensed Bold"/>
                <a:ea typeface="IBM Plex Sans Condensed Bold"/>
                <a:cs typeface="IBM Plex Sans Condensed Bold"/>
                <a:sym typeface="IBM Plex Sans Condensed Bold"/>
              </a:rPr>
              <a:t>Topic 2</a:t>
            </a:r>
          </a:p>
        </p:txBody>
      </p:sp>
      <p:sp>
        <p:nvSpPr>
          <p:cNvPr name="TextBox 12" id="12"/>
          <p:cNvSpPr txBox="true"/>
          <p:nvPr/>
        </p:nvSpPr>
        <p:spPr>
          <a:xfrm rot="0">
            <a:off x="3873436" y="1948491"/>
            <a:ext cx="493776" cy="201816"/>
          </a:xfrm>
          <a:prstGeom prst="rect">
            <a:avLst/>
          </a:prstGeom>
        </p:spPr>
        <p:txBody>
          <a:bodyPr anchor="t" rtlCol="false" tIns="0" lIns="0" bIns="0" rIns="0">
            <a:spAutoFit/>
          </a:bodyPr>
          <a:lstStyle/>
          <a:p>
            <a:pPr algn="l">
              <a:lnSpc>
                <a:spcPts val="1679"/>
              </a:lnSpc>
            </a:pPr>
            <a:r>
              <a:rPr lang="en-US" b="true" sz="1200" spc="14">
                <a:solidFill>
                  <a:srgbClr val="000000"/>
                </a:solidFill>
                <a:latin typeface="IBM Plex Sans Condensed Bold"/>
                <a:ea typeface="IBM Plex Sans Condensed Bold"/>
                <a:cs typeface="IBM Plex Sans Condensed Bold"/>
                <a:sym typeface="IBM Plex Sans Condensed Bold"/>
              </a:rPr>
              <a:t>Topic 3</a:t>
            </a:r>
          </a:p>
        </p:txBody>
      </p:sp>
      <p:sp>
        <p:nvSpPr>
          <p:cNvPr name="TextBox 13" id="13"/>
          <p:cNvSpPr txBox="true"/>
          <p:nvPr/>
        </p:nvSpPr>
        <p:spPr>
          <a:xfrm rot="0">
            <a:off x="5538692" y="1948491"/>
            <a:ext cx="497129" cy="201816"/>
          </a:xfrm>
          <a:prstGeom prst="rect">
            <a:avLst/>
          </a:prstGeom>
        </p:spPr>
        <p:txBody>
          <a:bodyPr anchor="t" rtlCol="false" tIns="0" lIns="0" bIns="0" rIns="0">
            <a:spAutoFit/>
          </a:bodyPr>
          <a:lstStyle/>
          <a:p>
            <a:pPr algn="l">
              <a:lnSpc>
                <a:spcPts val="1679"/>
              </a:lnSpc>
            </a:pPr>
            <a:r>
              <a:rPr lang="en-US" b="true" sz="1200" spc="14">
                <a:solidFill>
                  <a:srgbClr val="000000"/>
                </a:solidFill>
                <a:latin typeface="IBM Plex Sans Condensed Bold"/>
                <a:ea typeface="IBM Plex Sans Condensed Bold"/>
                <a:cs typeface="IBM Plex Sans Condensed Bold"/>
                <a:sym typeface="IBM Plex Sans Condensed Bold"/>
              </a:rPr>
              <a:t>Topic 4</a:t>
            </a:r>
          </a:p>
        </p:txBody>
      </p:sp>
      <p:sp>
        <p:nvSpPr>
          <p:cNvPr name="TextBox 14" id="14"/>
          <p:cNvSpPr txBox="true"/>
          <p:nvPr/>
        </p:nvSpPr>
        <p:spPr>
          <a:xfrm rot="0">
            <a:off x="7203948" y="1948491"/>
            <a:ext cx="494081" cy="201816"/>
          </a:xfrm>
          <a:prstGeom prst="rect">
            <a:avLst/>
          </a:prstGeom>
        </p:spPr>
        <p:txBody>
          <a:bodyPr anchor="t" rtlCol="false" tIns="0" lIns="0" bIns="0" rIns="0">
            <a:spAutoFit/>
          </a:bodyPr>
          <a:lstStyle/>
          <a:p>
            <a:pPr algn="l">
              <a:lnSpc>
                <a:spcPts val="1679"/>
              </a:lnSpc>
            </a:pPr>
            <a:r>
              <a:rPr lang="en-US" b="true" sz="1200" spc="14">
                <a:solidFill>
                  <a:srgbClr val="000000"/>
                </a:solidFill>
                <a:latin typeface="IBM Plex Sans Condensed Bold"/>
                <a:ea typeface="IBM Plex Sans Condensed Bold"/>
                <a:cs typeface="IBM Plex Sans Condensed Bold"/>
                <a:sym typeface="IBM Plex Sans Condensed Bold"/>
              </a:rPr>
              <a:t>Topic 5</a:t>
            </a:r>
          </a:p>
        </p:txBody>
      </p:sp>
      <p:sp>
        <p:nvSpPr>
          <p:cNvPr name="TextBox 15" id="15"/>
          <p:cNvSpPr txBox="true"/>
          <p:nvPr/>
        </p:nvSpPr>
        <p:spPr>
          <a:xfrm rot="0">
            <a:off x="563004" y="2311594"/>
            <a:ext cx="43434" cy="180880"/>
          </a:xfrm>
          <a:prstGeom prst="rect">
            <a:avLst/>
          </a:prstGeom>
        </p:spPr>
        <p:txBody>
          <a:bodyPr anchor="t" rtlCol="false" tIns="0" lIns="0" bIns="0" rIns="0">
            <a:spAutoFit/>
          </a:bodyPr>
          <a:lstStyle/>
          <a:p>
            <a:pPr algn="l">
              <a:lnSpc>
                <a:spcPts val="1400"/>
              </a:lnSpc>
            </a:pPr>
            <a:r>
              <a:rPr lang="en-US" sz="1000" spc="1">
                <a:solidFill>
                  <a:srgbClr val="000000"/>
                </a:solidFill>
                <a:latin typeface="Open Sans"/>
                <a:ea typeface="Open Sans"/>
                <a:cs typeface="Open Sans"/>
                <a:sym typeface="Open Sans"/>
              </a:rPr>
              <a:t>•</a:t>
            </a:r>
          </a:p>
        </p:txBody>
      </p:sp>
      <p:sp>
        <p:nvSpPr>
          <p:cNvPr name="TextBox 16" id="16"/>
          <p:cNvSpPr txBox="true"/>
          <p:nvPr/>
        </p:nvSpPr>
        <p:spPr>
          <a:xfrm rot="0">
            <a:off x="714375" y="2311594"/>
            <a:ext cx="598427" cy="180880"/>
          </a:xfrm>
          <a:prstGeom prst="rect">
            <a:avLst/>
          </a:prstGeom>
        </p:spPr>
        <p:txBody>
          <a:bodyPr anchor="t" rtlCol="false" tIns="0" lIns="0" bIns="0" rIns="0">
            <a:spAutoFit/>
          </a:bodyPr>
          <a:lstStyle/>
          <a:p>
            <a:pPr algn="l">
              <a:lnSpc>
                <a:spcPts val="1400"/>
              </a:lnSpc>
            </a:pPr>
            <a:r>
              <a:rPr lang="en-US" sz="1000" spc="1">
                <a:solidFill>
                  <a:srgbClr val="333333"/>
                </a:solidFill>
                <a:latin typeface="Open Sans"/>
                <a:ea typeface="Open Sans"/>
                <a:cs typeface="Open Sans"/>
                <a:sym typeface="Open Sans"/>
              </a:rPr>
              <a:t>Point here</a:t>
            </a:r>
          </a:p>
        </p:txBody>
      </p:sp>
      <p:sp>
        <p:nvSpPr>
          <p:cNvPr name="TextBox 17" id="17"/>
          <p:cNvSpPr txBox="true"/>
          <p:nvPr/>
        </p:nvSpPr>
        <p:spPr>
          <a:xfrm rot="0">
            <a:off x="2228269" y="2311594"/>
            <a:ext cx="43434" cy="180880"/>
          </a:xfrm>
          <a:prstGeom prst="rect">
            <a:avLst/>
          </a:prstGeom>
        </p:spPr>
        <p:txBody>
          <a:bodyPr anchor="t" rtlCol="false" tIns="0" lIns="0" bIns="0" rIns="0">
            <a:spAutoFit/>
          </a:bodyPr>
          <a:lstStyle/>
          <a:p>
            <a:pPr algn="l">
              <a:lnSpc>
                <a:spcPts val="1400"/>
              </a:lnSpc>
            </a:pPr>
            <a:r>
              <a:rPr lang="en-US" sz="1000" spc="1">
                <a:solidFill>
                  <a:srgbClr val="000000"/>
                </a:solidFill>
                <a:latin typeface="Open Sans"/>
                <a:ea typeface="Open Sans"/>
                <a:cs typeface="Open Sans"/>
                <a:sym typeface="Open Sans"/>
              </a:rPr>
              <a:t>•</a:t>
            </a:r>
          </a:p>
        </p:txBody>
      </p:sp>
      <p:sp>
        <p:nvSpPr>
          <p:cNvPr name="TextBox 18" id="18"/>
          <p:cNvSpPr txBox="true"/>
          <p:nvPr/>
        </p:nvSpPr>
        <p:spPr>
          <a:xfrm rot="0">
            <a:off x="2379631" y="2311594"/>
            <a:ext cx="598427" cy="180880"/>
          </a:xfrm>
          <a:prstGeom prst="rect">
            <a:avLst/>
          </a:prstGeom>
        </p:spPr>
        <p:txBody>
          <a:bodyPr anchor="t" rtlCol="false" tIns="0" lIns="0" bIns="0" rIns="0">
            <a:spAutoFit/>
          </a:bodyPr>
          <a:lstStyle/>
          <a:p>
            <a:pPr algn="l">
              <a:lnSpc>
                <a:spcPts val="1400"/>
              </a:lnSpc>
            </a:pPr>
            <a:r>
              <a:rPr lang="en-US" sz="1000" spc="1">
                <a:solidFill>
                  <a:srgbClr val="333333"/>
                </a:solidFill>
                <a:latin typeface="Open Sans"/>
                <a:ea typeface="Open Sans"/>
                <a:cs typeface="Open Sans"/>
                <a:sym typeface="Open Sans"/>
              </a:rPr>
              <a:t>Point here</a:t>
            </a:r>
          </a:p>
        </p:txBody>
      </p:sp>
      <p:sp>
        <p:nvSpPr>
          <p:cNvPr name="TextBox 19" id="19"/>
          <p:cNvSpPr txBox="true"/>
          <p:nvPr/>
        </p:nvSpPr>
        <p:spPr>
          <a:xfrm rot="0">
            <a:off x="3893525" y="2311594"/>
            <a:ext cx="43434" cy="180880"/>
          </a:xfrm>
          <a:prstGeom prst="rect">
            <a:avLst/>
          </a:prstGeom>
        </p:spPr>
        <p:txBody>
          <a:bodyPr anchor="t" rtlCol="false" tIns="0" lIns="0" bIns="0" rIns="0">
            <a:spAutoFit/>
          </a:bodyPr>
          <a:lstStyle/>
          <a:p>
            <a:pPr algn="l">
              <a:lnSpc>
                <a:spcPts val="1400"/>
              </a:lnSpc>
            </a:pPr>
            <a:r>
              <a:rPr lang="en-US" sz="1000" spc="1">
                <a:solidFill>
                  <a:srgbClr val="000000"/>
                </a:solidFill>
                <a:latin typeface="Open Sans"/>
                <a:ea typeface="Open Sans"/>
                <a:cs typeface="Open Sans"/>
                <a:sym typeface="Open Sans"/>
              </a:rPr>
              <a:t>•</a:t>
            </a:r>
          </a:p>
        </p:txBody>
      </p:sp>
      <p:sp>
        <p:nvSpPr>
          <p:cNvPr name="TextBox 20" id="20"/>
          <p:cNvSpPr txBox="true"/>
          <p:nvPr/>
        </p:nvSpPr>
        <p:spPr>
          <a:xfrm rot="0">
            <a:off x="4044886" y="2311594"/>
            <a:ext cx="598427" cy="180880"/>
          </a:xfrm>
          <a:prstGeom prst="rect">
            <a:avLst/>
          </a:prstGeom>
        </p:spPr>
        <p:txBody>
          <a:bodyPr anchor="t" rtlCol="false" tIns="0" lIns="0" bIns="0" rIns="0">
            <a:spAutoFit/>
          </a:bodyPr>
          <a:lstStyle/>
          <a:p>
            <a:pPr algn="l">
              <a:lnSpc>
                <a:spcPts val="1400"/>
              </a:lnSpc>
            </a:pPr>
            <a:r>
              <a:rPr lang="en-US" sz="1000" spc="1">
                <a:solidFill>
                  <a:srgbClr val="333333"/>
                </a:solidFill>
                <a:latin typeface="Open Sans"/>
                <a:ea typeface="Open Sans"/>
                <a:cs typeface="Open Sans"/>
                <a:sym typeface="Open Sans"/>
              </a:rPr>
              <a:t>Point here</a:t>
            </a:r>
          </a:p>
        </p:txBody>
      </p:sp>
      <p:sp>
        <p:nvSpPr>
          <p:cNvPr name="TextBox 21" id="21"/>
          <p:cNvSpPr txBox="true"/>
          <p:nvPr/>
        </p:nvSpPr>
        <p:spPr>
          <a:xfrm rot="0">
            <a:off x="5558780" y="2311594"/>
            <a:ext cx="43434" cy="180880"/>
          </a:xfrm>
          <a:prstGeom prst="rect">
            <a:avLst/>
          </a:prstGeom>
        </p:spPr>
        <p:txBody>
          <a:bodyPr anchor="t" rtlCol="false" tIns="0" lIns="0" bIns="0" rIns="0">
            <a:spAutoFit/>
          </a:bodyPr>
          <a:lstStyle/>
          <a:p>
            <a:pPr algn="l">
              <a:lnSpc>
                <a:spcPts val="1400"/>
              </a:lnSpc>
            </a:pPr>
            <a:r>
              <a:rPr lang="en-US" sz="1000" spc="1">
                <a:solidFill>
                  <a:srgbClr val="000000"/>
                </a:solidFill>
                <a:latin typeface="Open Sans"/>
                <a:ea typeface="Open Sans"/>
                <a:cs typeface="Open Sans"/>
                <a:sym typeface="Open Sans"/>
              </a:rPr>
              <a:t>•</a:t>
            </a:r>
          </a:p>
        </p:txBody>
      </p:sp>
      <p:sp>
        <p:nvSpPr>
          <p:cNvPr name="TextBox 22" id="22"/>
          <p:cNvSpPr txBox="true"/>
          <p:nvPr/>
        </p:nvSpPr>
        <p:spPr>
          <a:xfrm rot="0">
            <a:off x="5710142" y="2311594"/>
            <a:ext cx="598427" cy="180880"/>
          </a:xfrm>
          <a:prstGeom prst="rect">
            <a:avLst/>
          </a:prstGeom>
        </p:spPr>
        <p:txBody>
          <a:bodyPr anchor="t" rtlCol="false" tIns="0" lIns="0" bIns="0" rIns="0">
            <a:spAutoFit/>
          </a:bodyPr>
          <a:lstStyle/>
          <a:p>
            <a:pPr algn="l">
              <a:lnSpc>
                <a:spcPts val="1400"/>
              </a:lnSpc>
            </a:pPr>
            <a:r>
              <a:rPr lang="en-US" sz="1000" spc="1">
                <a:solidFill>
                  <a:srgbClr val="333333"/>
                </a:solidFill>
                <a:latin typeface="Open Sans"/>
                <a:ea typeface="Open Sans"/>
                <a:cs typeface="Open Sans"/>
                <a:sym typeface="Open Sans"/>
              </a:rPr>
              <a:t>Point here</a:t>
            </a:r>
          </a:p>
        </p:txBody>
      </p:sp>
      <p:sp>
        <p:nvSpPr>
          <p:cNvPr name="TextBox 23" id="23"/>
          <p:cNvSpPr txBox="true"/>
          <p:nvPr/>
        </p:nvSpPr>
        <p:spPr>
          <a:xfrm rot="0">
            <a:off x="7224036" y="2311594"/>
            <a:ext cx="43434" cy="180880"/>
          </a:xfrm>
          <a:prstGeom prst="rect">
            <a:avLst/>
          </a:prstGeom>
        </p:spPr>
        <p:txBody>
          <a:bodyPr anchor="t" rtlCol="false" tIns="0" lIns="0" bIns="0" rIns="0">
            <a:spAutoFit/>
          </a:bodyPr>
          <a:lstStyle/>
          <a:p>
            <a:pPr algn="l">
              <a:lnSpc>
                <a:spcPts val="1400"/>
              </a:lnSpc>
            </a:pPr>
            <a:r>
              <a:rPr lang="en-US" sz="1000" spc="1">
                <a:solidFill>
                  <a:srgbClr val="000000"/>
                </a:solidFill>
                <a:latin typeface="Open Sans"/>
                <a:ea typeface="Open Sans"/>
                <a:cs typeface="Open Sans"/>
                <a:sym typeface="Open Sans"/>
              </a:rPr>
              <a:t>•</a:t>
            </a:r>
          </a:p>
        </p:txBody>
      </p:sp>
      <p:sp>
        <p:nvSpPr>
          <p:cNvPr name="TextBox 24" id="24"/>
          <p:cNvSpPr txBox="true"/>
          <p:nvPr/>
        </p:nvSpPr>
        <p:spPr>
          <a:xfrm rot="0">
            <a:off x="7375398" y="2311594"/>
            <a:ext cx="598427" cy="180880"/>
          </a:xfrm>
          <a:prstGeom prst="rect">
            <a:avLst/>
          </a:prstGeom>
        </p:spPr>
        <p:txBody>
          <a:bodyPr anchor="t" rtlCol="false" tIns="0" lIns="0" bIns="0" rIns="0">
            <a:spAutoFit/>
          </a:bodyPr>
          <a:lstStyle/>
          <a:p>
            <a:pPr algn="l">
              <a:lnSpc>
                <a:spcPts val="1400"/>
              </a:lnSpc>
            </a:pPr>
            <a:r>
              <a:rPr lang="en-US" sz="1000" spc="1">
                <a:solidFill>
                  <a:srgbClr val="333333"/>
                </a:solidFill>
                <a:latin typeface="Open Sans"/>
                <a:ea typeface="Open Sans"/>
                <a:cs typeface="Open Sans"/>
                <a:sym typeface="Open Sans"/>
              </a:rPr>
              <a:t>Point here</a:t>
            </a:r>
          </a:p>
        </p:txBody>
      </p:sp>
      <p:sp>
        <p:nvSpPr>
          <p:cNvPr name="TextBox 25" id="25"/>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6</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93697" y="165097"/>
            <a:ext cx="8356597" cy="4893754"/>
          </a:xfrm>
          <a:custGeom>
            <a:avLst/>
            <a:gdLst/>
            <a:ahLst/>
            <a:cxnLst/>
            <a:rect r="r" b="b" t="t" l="l"/>
            <a:pathLst>
              <a:path h="4893754" w="8356597">
                <a:moveTo>
                  <a:pt x="0" y="0"/>
                </a:moveTo>
                <a:lnTo>
                  <a:pt x="8356597" y="0"/>
                </a:lnTo>
                <a:lnTo>
                  <a:pt x="8356597" y="4893754"/>
                </a:lnTo>
                <a:lnTo>
                  <a:pt x="0" y="489375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6"/>
            <a:stretch>
              <a:fillRect l="0" t="0" r="0" b="0"/>
            </a:stretch>
          </a:blipFill>
        </p:spPr>
      </p:sp>
      <p:sp>
        <p:nvSpPr>
          <p:cNvPr name="Freeform 5" id="5"/>
          <p:cNvSpPr/>
          <p:nvPr/>
        </p:nvSpPr>
        <p:spPr>
          <a:xfrm flipH="false" flipV="false" rot="0">
            <a:off x="2390775" y="228600"/>
            <a:ext cx="4652753" cy="4766748"/>
          </a:xfrm>
          <a:custGeom>
            <a:avLst/>
            <a:gdLst/>
            <a:ahLst/>
            <a:cxnLst/>
            <a:rect r="r" b="b" t="t" l="l"/>
            <a:pathLst>
              <a:path h="4766748" w="4652753">
                <a:moveTo>
                  <a:pt x="0" y="0"/>
                </a:moveTo>
                <a:lnTo>
                  <a:pt x="4652753" y="0"/>
                </a:lnTo>
                <a:lnTo>
                  <a:pt x="4652753" y="4766748"/>
                </a:lnTo>
                <a:lnTo>
                  <a:pt x="0" y="4766748"/>
                </a:lnTo>
                <a:lnTo>
                  <a:pt x="0" y="0"/>
                </a:lnTo>
                <a:close/>
              </a:path>
            </a:pathLst>
          </a:custGeom>
          <a:blipFill>
            <a:blip r:embed="rId7"/>
            <a:stretch>
              <a:fillRect l="0" t="0" r="0" b="0"/>
            </a:stretch>
          </a:blipFill>
        </p:spPr>
      </p:sp>
      <p:sp>
        <p:nvSpPr>
          <p:cNvPr name="TextBox 6" id="6"/>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7" id="7"/>
          <p:cNvSpPr txBox="true"/>
          <p:nvPr/>
        </p:nvSpPr>
        <p:spPr>
          <a:xfrm rot="0">
            <a:off x="457200" y="492223"/>
            <a:ext cx="1375410" cy="342710"/>
          </a:xfrm>
          <a:prstGeom prst="rect">
            <a:avLst/>
          </a:prstGeom>
        </p:spPr>
        <p:txBody>
          <a:bodyPr anchor="t" rtlCol="false" tIns="0" lIns="0" bIns="0" rIns="0">
            <a:spAutoFit/>
          </a:bodyPr>
          <a:lstStyle/>
          <a:p>
            <a:pPr algn="l">
              <a:lnSpc>
                <a:spcPts val="2800"/>
              </a:lnSpc>
            </a:pPr>
            <a:r>
              <a:rPr lang="en-US" b="true" sz="2000" spc="24">
                <a:solidFill>
                  <a:srgbClr val="000000"/>
                </a:solidFill>
                <a:latin typeface="IBM Plex Sans Condensed Bold"/>
                <a:ea typeface="IBM Plex Sans Condensed Bold"/>
                <a:cs typeface="IBM Plex Sans Condensed Bold"/>
                <a:sym typeface="IBM Plex Sans Condensed Bold"/>
              </a:rPr>
              <a:t>Teaser draft</a:t>
            </a:r>
          </a:p>
        </p:txBody>
      </p:sp>
      <p:sp>
        <p:nvSpPr>
          <p:cNvPr name="TextBox 8" id="8"/>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7</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457200" y="1352550"/>
            <a:ext cx="7086600" cy="1652102"/>
          </a:xfrm>
          <a:custGeom>
            <a:avLst/>
            <a:gdLst/>
            <a:ahLst/>
            <a:cxnLst/>
            <a:rect r="r" b="b" t="t" l="l"/>
            <a:pathLst>
              <a:path h="1652102" w="7086600">
                <a:moveTo>
                  <a:pt x="0" y="0"/>
                </a:moveTo>
                <a:lnTo>
                  <a:pt x="7086600" y="0"/>
                </a:lnTo>
                <a:lnTo>
                  <a:pt x="7086600" y="1652102"/>
                </a:lnTo>
                <a:lnTo>
                  <a:pt x="0" y="1652102"/>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92223"/>
            <a:ext cx="1237993" cy="342710"/>
          </a:xfrm>
          <a:prstGeom prst="rect">
            <a:avLst/>
          </a:prstGeom>
        </p:spPr>
        <p:txBody>
          <a:bodyPr anchor="t" rtlCol="false" tIns="0" lIns="0" bIns="0" rIns="0">
            <a:spAutoFit/>
          </a:bodyPr>
          <a:lstStyle/>
          <a:p>
            <a:pPr algn="l">
              <a:lnSpc>
                <a:spcPts val="2800"/>
              </a:lnSpc>
            </a:pPr>
            <a:r>
              <a:rPr lang="en-US" b="true" sz="2000" spc="24">
                <a:solidFill>
                  <a:srgbClr val="000000"/>
                </a:solidFill>
                <a:latin typeface="IBM Plex Sans Condensed Bold"/>
                <a:ea typeface="IBM Plex Sans Condensed Bold"/>
                <a:cs typeface="IBM Plex Sans Condensed Bold"/>
                <a:sym typeface="IBM Plex Sans Condensed Bold"/>
              </a:rPr>
              <a:t>Thoughts?</a:t>
            </a:r>
          </a:p>
        </p:txBody>
      </p:sp>
      <p:sp>
        <p:nvSpPr>
          <p:cNvPr name="TextBox 10" id="10"/>
          <p:cNvSpPr txBox="true"/>
          <p:nvPr/>
        </p:nvSpPr>
        <p:spPr>
          <a:xfrm rot="0">
            <a:off x="457200" y="1262234"/>
            <a:ext cx="3985260" cy="862851"/>
          </a:xfrm>
          <a:prstGeom prst="rect">
            <a:avLst/>
          </a:prstGeom>
        </p:spPr>
        <p:txBody>
          <a:bodyPr anchor="t" rtlCol="false" tIns="0" lIns="0" bIns="0" rIns="0">
            <a:spAutoFit/>
          </a:bodyPr>
          <a:lstStyle/>
          <a:p>
            <a:pPr algn="l">
              <a:lnSpc>
                <a:spcPts val="2340"/>
              </a:lnSpc>
            </a:pPr>
            <a:r>
              <a:rPr lang="en-US" sz="1200" spc="1">
                <a:solidFill>
                  <a:srgbClr val="000000"/>
                </a:solidFill>
                <a:latin typeface="Open Sans"/>
                <a:ea typeface="Open Sans"/>
                <a:cs typeface="Open Sans"/>
                <a:sym typeface="Open Sans"/>
              </a:rPr>
              <a:t>Let me know what you think! What am I missing? How do you think we should communicate this program?</a:t>
            </a:r>
          </a:p>
        </p:txBody>
      </p:sp>
      <p:sp>
        <p:nvSpPr>
          <p:cNvPr name="TextBox 11" id="11"/>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DAGIgCQNkL8</dc:identifier>
  <dcterms:modified xsi:type="dcterms:W3CDTF">2011-08-01T06:04:30Z</dcterms:modified>
  <cp:revision>1</cp:revision>
  <dc:title>VVS Communication Plan.pdf</dc:title>
</cp:coreProperties>
</file>