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relia" charset="1" panose="00000500000000000000"/>
      <p:regular r:id="rId14"/>
    </p:embeddedFont>
    <p:embeddedFont>
      <p:font typeface="Dosis" charset="1" panose="02010503020202060003"/>
      <p:regular r:id="rId15"/>
    </p:embeddedFont>
    <p:embeddedFont>
      <p:font typeface="Dosis Medium" charset="1" panose="02010603020202060003"/>
      <p:regular r:id="rId16"/>
    </p:embeddedFont>
    <p:embeddedFont>
      <p:font typeface="Dosis Bold" charset="1" panose="020108030202020600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jpe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11" Target="../media/image45.png" Type="http://schemas.openxmlformats.org/officeDocument/2006/relationships/image"/><Relationship Id="rId12" Target="../media/image46.svg" Type="http://schemas.openxmlformats.org/officeDocument/2006/relationships/imag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2" Target="../media/image1.jpeg" Type="http://schemas.openxmlformats.org/officeDocument/2006/relationships/imag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media/image4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63033" y="6195861"/>
            <a:ext cx="6914093" cy="5028432"/>
          </a:xfrm>
          <a:custGeom>
            <a:avLst/>
            <a:gdLst/>
            <a:ahLst/>
            <a:cxnLst/>
            <a:rect r="r" b="b" t="t" l="l"/>
            <a:pathLst>
              <a:path h="5028432" w="6914093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67140" y="4467200"/>
            <a:ext cx="12341840" cy="2064453"/>
          </a:xfrm>
          <a:custGeom>
            <a:avLst/>
            <a:gdLst/>
            <a:ahLst/>
            <a:cxnLst/>
            <a:rect r="r" b="b" t="t" l="l"/>
            <a:pathLst>
              <a:path h="2064453" w="12341840">
                <a:moveTo>
                  <a:pt x="0" y="0"/>
                </a:moveTo>
                <a:lnTo>
                  <a:pt x="12341840" y="0"/>
                </a:lnTo>
                <a:lnTo>
                  <a:pt x="12341840" y="2064454"/>
                </a:lnTo>
                <a:lnTo>
                  <a:pt x="0" y="206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35908" y="4391000"/>
            <a:ext cx="10850017" cy="1996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Identifying Tone in John Keats’ “Ode to a Nightingale”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456379" y="5404911"/>
            <a:ext cx="8246933" cy="6247677"/>
          </a:xfrm>
          <a:custGeom>
            <a:avLst/>
            <a:gdLst/>
            <a:ahLst/>
            <a:cxnLst/>
            <a:rect r="r" b="b" t="t" l="l"/>
            <a:pathLst>
              <a:path h="6247677" w="8246933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08980" y="-1652824"/>
            <a:ext cx="8905028" cy="5575060"/>
          </a:xfrm>
          <a:custGeom>
            <a:avLst/>
            <a:gdLst/>
            <a:ahLst/>
            <a:cxnLst/>
            <a:rect r="r" b="b" t="t" l="l"/>
            <a:pathLst>
              <a:path h="5575060" w="8905028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95846">
            <a:off x="-3929800" y="-2685694"/>
            <a:ext cx="5243739" cy="7338566"/>
          </a:xfrm>
          <a:custGeom>
            <a:avLst/>
            <a:gdLst/>
            <a:ahLst/>
            <a:cxnLst/>
            <a:rect r="r" b="b" t="t" l="l"/>
            <a:pathLst>
              <a:path h="7338566" w="5243739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72435" y="2733566"/>
            <a:ext cx="9755953" cy="152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58"/>
              </a:lnSpc>
            </a:pPr>
            <a:r>
              <a:rPr lang="en-US" sz="8898">
                <a:solidFill>
                  <a:srgbClr val="106585"/>
                </a:solidFill>
                <a:latin typeface="Carelia"/>
                <a:ea typeface="Carelia"/>
                <a:cs typeface="Carelia"/>
                <a:sym typeface="Carelia"/>
              </a:rPr>
              <a:t>Romantic Poetry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41172" y="6964945"/>
            <a:ext cx="6639489" cy="62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3594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Presented by: Lauren Cottle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22403" y="-589740"/>
            <a:ext cx="9048214" cy="12247451"/>
            <a:chOff x="0" y="0"/>
            <a:chExt cx="2383069" cy="32256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83069" cy="3225666"/>
            </a:xfrm>
            <a:custGeom>
              <a:avLst/>
              <a:gdLst/>
              <a:ahLst/>
              <a:cxnLst/>
              <a:rect r="r" b="b" t="t" l="l"/>
              <a:pathLst>
                <a:path h="3225666" w="2383069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9888020" y="5210885"/>
            <a:ext cx="5565196" cy="4047415"/>
          </a:xfrm>
          <a:custGeom>
            <a:avLst/>
            <a:gdLst/>
            <a:ahLst/>
            <a:cxnLst/>
            <a:rect r="r" b="b" t="t" l="l"/>
            <a:pathLst>
              <a:path h="4047415" w="5565196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79267" y="1551332"/>
            <a:ext cx="5394683" cy="1193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64"/>
              </a:lnSpc>
              <a:spcBef>
                <a:spcPct val="0"/>
              </a:spcBef>
            </a:pPr>
            <a:r>
              <a:rPr lang="en-US" sz="6974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Overview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70104" y="2959261"/>
            <a:ext cx="4903846" cy="3088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0553" indent="-475277" lvl="1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Background Info</a:t>
            </a:r>
          </a:p>
          <a:p>
            <a:pPr algn="l" marL="950553" indent="-475277" lvl="1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Tone definition</a:t>
            </a:r>
          </a:p>
          <a:p>
            <a:pPr algn="l" marL="950553" indent="-475277" lvl="1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The poem</a:t>
            </a:r>
          </a:p>
          <a:p>
            <a:pPr algn="l" marL="950553" indent="-475277" lvl="1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Activity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355002" y="5873946"/>
            <a:ext cx="3190321" cy="3316969"/>
          </a:xfrm>
          <a:custGeom>
            <a:avLst/>
            <a:gdLst/>
            <a:ahLst/>
            <a:cxnLst/>
            <a:rect r="r" b="b" t="t" l="l"/>
            <a:pathLst>
              <a:path h="3316969" w="3190321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93123">
            <a:off x="5275471" y="3297401"/>
            <a:ext cx="3789178" cy="5910668"/>
            <a:chOff x="0" y="0"/>
            <a:chExt cx="1006794" cy="15704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4302" y="0"/>
                  </a:moveTo>
                  <a:lnTo>
                    <a:pt x="992492" y="0"/>
                  </a:lnTo>
                  <a:cubicBezTo>
                    <a:pt x="996285" y="0"/>
                    <a:pt x="999923" y="1507"/>
                    <a:pt x="1002605" y="4189"/>
                  </a:cubicBezTo>
                  <a:cubicBezTo>
                    <a:pt x="1005287" y="6871"/>
                    <a:pt x="1006794" y="10509"/>
                    <a:pt x="1006794" y="14302"/>
                  </a:cubicBezTo>
                  <a:lnTo>
                    <a:pt x="1006794" y="1556177"/>
                  </a:lnTo>
                  <a:cubicBezTo>
                    <a:pt x="1006794" y="1564076"/>
                    <a:pt x="1000391" y="1570479"/>
                    <a:pt x="992492" y="1570479"/>
                  </a:cubicBezTo>
                  <a:lnTo>
                    <a:pt x="14302" y="1570479"/>
                  </a:lnTo>
                  <a:cubicBezTo>
                    <a:pt x="6403" y="1570479"/>
                    <a:pt x="0" y="1564076"/>
                    <a:pt x="0" y="1556177"/>
                  </a:cubicBezTo>
                  <a:lnTo>
                    <a:pt x="0" y="14302"/>
                  </a:lnTo>
                  <a:cubicBezTo>
                    <a:pt x="0" y="6403"/>
                    <a:pt x="6403" y="0"/>
                    <a:pt x="14302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87283" y="598913"/>
            <a:ext cx="4519716" cy="4519716"/>
          </a:xfrm>
          <a:custGeom>
            <a:avLst/>
            <a:gdLst/>
            <a:ahLst/>
            <a:cxnLst/>
            <a:rect r="r" b="b" t="t" l="l"/>
            <a:pathLst>
              <a:path h="4519716" w="4519716">
                <a:moveTo>
                  <a:pt x="0" y="0"/>
                </a:moveTo>
                <a:lnTo>
                  <a:pt x="4519716" y="0"/>
                </a:lnTo>
                <a:lnTo>
                  <a:pt x="4519716" y="4519716"/>
                </a:lnTo>
                <a:lnTo>
                  <a:pt x="0" y="451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164890" y="3146790"/>
            <a:ext cx="4782235" cy="6002979"/>
            <a:chOff x="0" y="0"/>
            <a:chExt cx="1270652" cy="15950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70652" cy="1595006"/>
            </a:xfrm>
            <a:custGeom>
              <a:avLst/>
              <a:gdLst/>
              <a:ahLst/>
              <a:cxnLst/>
              <a:rect r="r" b="b" t="t" l="l"/>
              <a:pathLst>
                <a:path h="1595006" w="1270652">
                  <a:moveTo>
                    <a:pt x="17808" y="0"/>
                  </a:moveTo>
                  <a:lnTo>
                    <a:pt x="1252844" y="0"/>
                  </a:lnTo>
                  <a:cubicBezTo>
                    <a:pt x="1262679" y="0"/>
                    <a:pt x="1270652" y="7973"/>
                    <a:pt x="1270652" y="17808"/>
                  </a:cubicBezTo>
                  <a:lnTo>
                    <a:pt x="1270652" y="1577198"/>
                  </a:lnTo>
                  <a:cubicBezTo>
                    <a:pt x="1270652" y="1587033"/>
                    <a:pt x="1262679" y="1595006"/>
                    <a:pt x="1252844" y="1595006"/>
                  </a:cubicBezTo>
                  <a:lnTo>
                    <a:pt x="17808" y="1595006"/>
                  </a:lnTo>
                  <a:cubicBezTo>
                    <a:pt x="7973" y="1595006"/>
                    <a:pt x="0" y="1587033"/>
                    <a:pt x="0" y="1577198"/>
                  </a:cubicBezTo>
                  <a:lnTo>
                    <a:pt x="0" y="17808"/>
                  </a:lnTo>
                  <a:cubicBezTo>
                    <a:pt x="0" y="7973"/>
                    <a:pt x="7973" y="0"/>
                    <a:pt x="1780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270652" cy="1642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78655">
            <a:off x="5610935" y="2922510"/>
            <a:ext cx="2022196" cy="448560"/>
          </a:xfrm>
          <a:custGeom>
            <a:avLst/>
            <a:gdLst/>
            <a:ahLst/>
            <a:cxnLst/>
            <a:rect r="r" b="b" t="t" l="l"/>
            <a:pathLst>
              <a:path h="448560" w="2022196">
                <a:moveTo>
                  <a:pt x="0" y="0"/>
                </a:moveTo>
                <a:lnTo>
                  <a:pt x="2022196" y="0"/>
                </a:lnTo>
                <a:lnTo>
                  <a:pt x="2022196" y="448560"/>
                </a:lnTo>
                <a:lnTo>
                  <a:pt x="0" y="448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765474" y="3146790"/>
            <a:ext cx="5066819" cy="5781640"/>
          </a:xfrm>
          <a:custGeom>
            <a:avLst/>
            <a:gdLst/>
            <a:ahLst/>
            <a:cxnLst/>
            <a:rect r="r" b="b" t="t" l="l"/>
            <a:pathLst>
              <a:path h="5781640" w="5066819">
                <a:moveTo>
                  <a:pt x="0" y="0"/>
                </a:moveTo>
                <a:lnTo>
                  <a:pt x="5066819" y="0"/>
                </a:lnTo>
                <a:lnTo>
                  <a:pt x="5066819" y="5781640"/>
                </a:lnTo>
                <a:lnTo>
                  <a:pt x="0" y="5781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99048">
            <a:off x="9311054" y="5863883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271867" y="942975"/>
            <a:ext cx="7832231" cy="811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32"/>
              </a:lnSpc>
              <a:spcBef>
                <a:spcPct val="0"/>
              </a:spcBef>
            </a:pPr>
            <a:r>
              <a:rPr lang="en-US" sz="4808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Background information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627585" y="3459283"/>
            <a:ext cx="3595783" cy="1208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342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John Keats </a:t>
            </a:r>
          </a:p>
          <a:p>
            <a:pPr algn="ctr" marL="0" indent="0" lvl="0">
              <a:lnSpc>
                <a:spcPts val="4801"/>
              </a:lnSpc>
              <a:spcBef>
                <a:spcPct val="0"/>
              </a:spcBef>
            </a:pPr>
            <a:r>
              <a:rPr lang="en-US" sz="342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(1795 - 1821)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47766" y="4888682"/>
            <a:ext cx="3748534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K</a:t>
            </a:r>
            <a:r>
              <a:rPr lang="en-US" sz="3000" strike="noStrike" u="none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eats was the Model of the “Romantic” poet: tragically young, intensely introspective, brooding on love and death, writing alone to the song of the nightingale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2406502" y="4726912"/>
            <a:ext cx="3784763" cy="1177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95"/>
              </a:lnSpc>
              <a:spcBef>
                <a:spcPct val="0"/>
              </a:spcBef>
            </a:pPr>
            <a:r>
              <a:rPr lang="en-US" sz="3425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What is Romantic poetry?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19894" y="5980460"/>
            <a:ext cx="4441809" cy="2647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01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Literary movement in Europe between 1800-1850 that focuses on the poet’s inner world and perception of the natural world.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4484" y="3045203"/>
            <a:ext cx="4568927" cy="4927274"/>
          </a:xfrm>
          <a:custGeom>
            <a:avLst/>
            <a:gdLst/>
            <a:ahLst/>
            <a:cxnLst/>
            <a:rect r="r" b="b" t="t" l="l"/>
            <a:pathLst>
              <a:path h="4927274" w="4568927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26602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5" y="0"/>
                </a:lnTo>
                <a:lnTo>
                  <a:pt x="2560425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57461" y="3045203"/>
            <a:ext cx="4568927" cy="4927274"/>
          </a:xfrm>
          <a:custGeom>
            <a:avLst/>
            <a:gdLst/>
            <a:ahLst/>
            <a:cxnLst/>
            <a:rect r="r" b="b" t="t" l="l"/>
            <a:pathLst>
              <a:path h="4927274" w="4568927">
                <a:moveTo>
                  <a:pt x="0" y="0"/>
                </a:moveTo>
                <a:lnTo>
                  <a:pt x="4568927" y="0"/>
                </a:lnTo>
                <a:lnTo>
                  <a:pt x="4568927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29579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64588" y="3045203"/>
            <a:ext cx="4568927" cy="4927274"/>
          </a:xfrm>
          <a:custGeom>
            <a:avLst/>
            <a:gdLst/>
            <a:ahLst/>
            <a:cxnLst/>
            <a:rect r="r" b="b" t="t" l="l"/>
            <a:pathLst>
              <a:path h="4927274" w="4568927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36706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863001" y="7012197"/>
            <a:ext cx="5939287" cy="4114800"/>
          </a:xfrm>
          <a:custGeom>
            <a:avLst/>
            <a:gdLst/>
            <a:ahLst/>
            <a:cxnLst/>
            <a:rect r="r" b="b" t="t" l="l"/>
            <a:pathLst>
              <a:path h="4114800" w="5939287">
                <a:moveTo>
                  <a:pt x="0" y="0"/>
                </a:moveTo>
                <a:lnTo>
                  <a:pt x="5939287" y="0"/>
                </a:lnTo>
                <a:lnTo>
                  <a:pt x="59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800568" y="5470740"/>
            <a:ext cx="2757164" cy="1980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22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The tone is the attitude that your friend is taking to the proposal. This is signaled by the words and the emojis.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07696" y="5461215"/>
            <a:ext cx="2757164" cy="1811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5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The attitude of a character or speaker towards a given subject.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08648" y="1100176"/>
            <a:ext cx="9567992" cy="1227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11"/>
              </a:lnSpc>
              <a:spcBef>
                <a:spcPct val="0"/>
              </a:spcBef>
            </a:pPr>
            <a:r>
              <a:rPr lang="en-US" sz="715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Understanding Tone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23444" y="4286470"/>
            <a:ext cx="2905458" cy="75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15"/>
              </a:lnSpc>
              <a:spcBef>
                <a:spcPct val="0"/>
              </a:spcBef>
            </a:pPr>
            <a:r>
              <a:rPr lang="en-US" sz="436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Compare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23492" y="4286470"/>
            <a:ext cx="3710145" cy="75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15"/>
              </a:lnSpc>
              <a:spcBef>
                <a:spcPct val="0"/>
              </a:spcBef>
            </a:pPr>
            <a:r>
              <a:rPr lang="en-US" sz="436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Definition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30619" y="4286470"/>
            <a:ext cx="3710145" cy="75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15"/>
              </a:lnSpc>
              <a:spcBef>
                <a:spcPct val="0"/>
              </a:spcBef>
            </a:pPr>
            <a:r>
              <a:rPr lang="en-US" sz="436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Literature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29863" y="5461215"/>
            <a:ext cx="2757164" cy="44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What a great idea!!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53252" y="6033639"/>
            <a:ext cx="3045843" cy="44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What a great idea!! 🙄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53252" y="6603925"/>
            <a:ext cx="3045843" cy="44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What a great idea!! 👿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88" y="5976034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188" y="3966872"/>
            <a:ext cx="3956638" cy="489184"/>
          </a:xfrm>
          <a:custGeom>
            <a:avLst/>
            <a:gdLst/>
            <a:ahLst/>
            <a:cxnLst/>
            <a:rect r="r" b="b" t="t" l="l"/>
            <a:pathLst>
              <a:path h="489184" w="3956638">
                <a:moveTo>
                  <a:pt x="0" y="0"/>
                </a:moveTo>
                <a:lnTo>
                  <a:pt x="3956638" y="0"/>
                </a:lnTo>
                <a:lnTo>
                  <a:pt x="3956638" y="489184"/>
                </a:lnTo>
                <a:lnTo>
                  <a:pt x="0" y="4891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350878" y="2502687"/>
            <a:ext cx="8118587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Understanding Tone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02188" y="6586892"/>
            <a:ext cx="7913275" cy="1498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792" indent="-310896" lvl="1">
              <a:lnSpc>
                <a:spcPts val="4031"/>
              </a:lnSpc>
              <a:buFont typeface="Arial"/>
              <a:buChar char="•"/>
            </a:pPr>
            <a:r>
              <a:rPr lang="en-US" sz="287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How does the speaker see the nightingale?</a:t>
            </a:r>
          </a:p>
          <a:p>
            <a:pPr algn="l" marL="621792" indent="-310896" lvl="1">
              <a:lnSpc>
                <a:spcPts val="4031"/>
              </a:lnSpc>
              <a:spcBef>
                <a:spcPct val="0"/>
              </a:spcBef>
              <a:buFont typeface="Arial"/>
              <a:buChar char="•"/>
            </a:pPr>
            <a:r>
              <a:rPr lang="en-US" sz="2879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How does this relate to how the speaker views themself?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302188" y="5768421"/>
            <a:ext cx="1904489" cy="488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The Poem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02188" y="3858830"/>
            <a:ext cx="4460463" cy="488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>
                <a:solidFill>
                  <a:srgbClr val="01070A"/>
                </a:solidFill>
                <a:latin typeface="Dosis Medium"/>
                <a:ea typeface="Dosis Medium"/>
                <a:cs typeface="Dosis Medium"/>
                <a:sym typeface="Dosis Medium"/>
              </a:rPr>
              <a:t>How do we identify tone?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02188" y="4477608"/>
            <a:ext cx="9829546" cy="488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2192" indent="-311096" lvl="1">
              <a:lnSpc>
                <a:spcPts val="4034"/>
              </a:lnSpc>
              <a:spcBef>
                <a:spcPct val="0"/>
              </a:spcBef>
              <a:buFont typeface="Arial"/>
              <a:buChar char="•"/>
            </a:pPr>
            <a:r>
              <a:rPr lang="en-US" sz="28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Diction: word choice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741553" y="2454666"/>
            <a:ext cx="8042198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Ode to a Nightingale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22901" y="3493384"/>
            <a:ext cx="7913275" cy="5182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My heart aches, and a drowsy numbness pains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My sense, as though of hemlock I had drunk,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Or emptied some dull opiate to the drains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One minute past, and Lethe-wards had sunk: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'Tis not through envy of thy happy lot,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But being too happy in thine happiness,—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      That thou, light-winged Dryad of the trees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               In some melodious plot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Of beechen green, and shadows numberless,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      Singest of summer in full-throated ease.</a:t>
            </a:r>
          </a:p>
          <a:p>
            <a:pPr algn="l">
              <a:lnSpc>
                <a:spcPts val="347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2497371" y="1747718"/>
            <a:ext cx="13293258" cy="6791564"/>
            <a:chOff x="0" y="0"/>
            <a:chExt cx="3501105" cy="1788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8985" y="131462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741553" y="2454666"/>
            <a:ext cx="8042198" cy="108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Ode to a Nightingale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22901" y="3493384"/>
            <a:ext cx="7913275" cy="5182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My heart aches</a:t>
            </a: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, and a 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drowsy numbness pains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My sense, as though of hemlock I had drunk,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Or emptied some 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dull opiate</a:t>
            </a: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to the drains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One minute past, and Lethe-wards had sunk: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'Tis not through 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envy of thy happy lot,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But being 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too happy in thine happiness</a:t>
            </a: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,—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      That thou, 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light-winged Dryad</a:t>
            </a: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of the trees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               In some 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melodious plot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Of beechen green, and shadows numberless,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               Singest of summer in</a:t>
            </a:r>
            <a:r>
              <a:rPr lang="en-US" sz="2681">
                <a:solidFill>
                  <a:srgbClr val="106585"/>
                </a:solidFill>
                <a:latin typeface="Dosis Bold"/>
                <a:ea typeface="Dosis Bold"/>
                <a:cs typeface="Dosis Bold"/>
                <a:sym typeface="Dosis Bold"/>
              </a:rPr>
              <a:t> full-throated ease</a:t>
            </a:r>
            <a:r>
              <a:rPr lang="en-US" sz="2681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</a:p>
          <a:p>
            <a:pPr algn="l">
              <a:lnSpc>
                <a:spcPts val="347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7541" y="1028700"/>
            <a:ext cx="14154503" cy="8229600"/>
            <a:chOff x="0" y="0"/>
            <a:chExt cx="372793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793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27935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437385" y="3367245"/>
            <a:ext cx="1855658" cy="185565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794018" y="3738417"/>
            <a:ext cx="1142391" cy="1113312"/>
          </a:xfrm>
          <a:custGeom>
            <a:avLst/>
            <a:gdLst/>
            <a:ahLst/>
            <a:cxnLst/>
            <a:rect r="r" b="b" t="t" l="l"/>
            <a:pathLst>
              <a:path h="1113312" w="1142391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6159" y="6894969"/>
            <a:ext cx="3835024" cy="3091905"/>
          </a:xfrm>
          <a:custGeom>
            <a:avLst/>
            <a:gdLst/>
            <a:ahLst/>
            <a:cxnLst/>
            <a:rect r="r" b="b" t="t" l="l"/>
            <a:pathLst>
              <a:path h="3091905" w="3835024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23173" y="3367245"/>
            <a:ext cx="1855658" cy="18556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809169" y="3367245"/>
            <a:ext cx="1855658" cy="185565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798302" y="3367245"/>
            <a:ext cx="1855658" cy="185565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7026068" y="3665981"/>
            <a:ext cx="1177785" cy="1346740"/>
          </a:xfrm>
          <a:custGeom>
            <a:avLst/>
            <a:gdLst/>
            <a:ahLst/>
            <a:cxnLst/>
            <a:rect r="r" b="b" t="t" l="l"/>
            <a:pathLst>
              <a:path h="1346740" w="1177785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301062" y="3723426"/>
            <a:ext cx="871871" cy="1128304"/>
          </a:xfrm>
          <a:custGeom>
            <a:avLst/>
            <a:gdLst/>
            <a:ahLst/>
            <a:cxnLst/>
            <a:rect r="r" b="b" t="t" l="l"/>
            <a:pathLst>
              <a:path h="1128304" w="871871">
                <a:moveTo>
                  <a:pt x="0" y="0"/>
                </a:moveTo>
                <a:lnTo>
                  <a:pt x="871871" y="0"/>
                </a:lnTo>
                <a:lnTo>
                  <a:pt x="871871" y="1128304"/>
                </a:lnTo>
                <a:lnTo>
                  <a:pt x="0" y="1128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236452" y="3621704"/>
            <a:ext cx="996588" cy="1346740"/>
          </a:xfrm>
          <a:custGeom>
            <a:avLst/>
            <a:gdLst/>
            <a:ahLst/>
            <a:cxnLst/>
            <a:rect r="r" b="b" t="t" l="l"/>
            <a:pathLst>
              <a:path h="1346740" w="996588">
                <a:moveTo>
                  <a:pt x="0" y="0"/>
                </a:moveTo>
                <a:lnTo>
                  <a:pt x="996587" y="0"/>
                </a:lnTo>
                <a:lnTo>
                  <a:pt x="996587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664827" y="7806013"/>
            <a:ext cx="5792103" cy="2522235"/>
          </a:xfrm>
          <a:custGeom>
            <a:avLst/>
            <a:gdLst/>
            <a:ahLst/>
            <a:cxnLst/>
            <a:rect r="r" b="b" t="t" l="l"/>
            <a:pathLst>
              <a:path h="2522235" w="5792103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4762897" y="1527166"/>
            <a:ext cx="8762207" cy="1086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Activity time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986632" y="5318755"/>
            <a:ext cx="2757164" cy="135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5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Read the next stanza of “Ode to a Nightingale”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172420" y="5318755"/>
            <a:ext cx="2757164" cy="137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Highlight key words or phrases that have an emotional charge.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58416" y="5318755"/>
            <a:ext cx="2757164" cy="250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Using your understanding of tone, write 2-3 sentences on how the speaker feels about the subject (the nightingale).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544205" y="5318755"/>
            <a:ext cx="2757164" cy="896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572">
                <a:solidFill>
                  <a:srgbClr val="01070A"/>
                </a:solidFill>
                <a:latin typeface="Dosis"/>
                <a:ea typeface="Dosis"/>
                <a:cs typeface="Dosis"/>
                <a:sym typeface="Dosis"/>
              </a:rPr>
              <a:t>We will discuss together as a class.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DAGBR8zUUew</dc:identifier>
  <dcterms:modified xsi:type="dcterms:W3CDTF">2011-08-01T06:04:30Z</dcterms:modified>
  <cp:revision>1</cp:revision>
  <dc:title>Literature</dc:title>
</cp:coreProperties>
</file>