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Lst>
  <p:sldSz cx="9144000" cy="5143500"/>
  <p:notesSz cx="6858000" cy="9144000"/>
  <p:embeddedFontLst>
    <p:embeddedFont>
      <p:font typeface="IBM Plex Sans" charset="1" panose="020B0503050203000203"/>
      <p:regular r:id="rId17"/>
    </p:embeddedFont>
    <p:embeddedFont>
      <p:font typeface="IBM Plex Sans Condensed Bold" charset="1" panose="020B0806050203000203"/>
      <p:regular r:id="rId18"/>
    </p:embeddedFont>
    <p:embeddedFont>
      <p:font typeface="Open Sans Bold" charset="1" panose="020B0806030504020204"/>
      <p:regular r:id="rId19"/>
    </p:embeddedFont>
    <p:embeddedFont>
      <p:font typeface="IBM Plex Sans Condensed" charset="1" panose="020B0506050203000203"/>
      <p:regular r:id="rId20"/>
    </p:embeddedFont>
    <p:embeddedFont>
      <p:font typeface="Open Sans" charset="1" panose="020B0606030504020204"/>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fonts/font17.fntdata" Type="http://schemas.openxmlformats.org/officeDocument/2006/relationships/font"/><Relationship Id="rId18" Target="fonts/font18.fntdata" Type="http://schemas.openxmlformats.org/officeDocument/2006/relationships/font"/><Relationship Id="rId19" Target="fonts/font19.fntdata" Type="http://schemas.openxmlformats.org/officeDocument/2006/relationships/font"/><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 Id="rId6" Target="../media/image5.svg" Type="http://schemas.openxmlformats.org/officeDocument/2006/relationships/image"/><Relationship Id="rId7" Target="../media/image6.png" Type="http://schemas.openxmlformats.org/officeDocument/2006/relationships/image"/><Relationship Id="rId8" Target="../media/image7.svg" Type="http://schemas.openxmlformats.org/officeDocument/2006/relationships/image"/><Relationship Id="rId9" Target="../media/image8.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44.png" Type="http://schemas.openxmlformats.org/officeDocument/2006/relationships/image"/><Relationship Id="rId5" Target="../media/image45.svg" Type="http://schemas.openxmlformats.org/officeDocument/2006/relationships/image"/><Relationship Id="rId6" Target="../media/image3.png" Type="http://schemas.openxmlformats.org/officeDocument/2006/relationships/image"/><Relationship Id="rId7" Target="../media/image46.png" Type="http://schemas.openxmlformats.org/officeDocument/2006/relationships/image"/><Relationship Id="rId8" Target="../media/image47.png" Type="http://schemas.openxmlformats.org/officeDocument/2006/relationships/image"/><Relationship Id="rId9" Target="../media/image48.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7.svg" Type="http://schemas.openxmlformats.org/officeDocument/2006/relationships/image"/><Relationship Id="rId11" Target="../media/image51.png" Type="http://schemas.openxmlformats.org/officeDocument/2006/relationships/image"/><Relationship Id="rId12" Target="../media/image52.svg" Type="http://schemas.openxmlformats.org/officeDocument/2006/relationships/image"/><Relationship Id="rId13" Target="../media/image18.png" Type="http://schemas.openxmlformats.org/officeDocument/2006/relationships/image"/><Relationship Id="rId14"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9.png" Type="http://schemas.openxmlformats.org/officeDocument/2006/relationships/image"/><Relationship Id="rId6" Target="../media/image50.svg" Type="http://schemas.openxmlformats.org/officeDocument/2006/relationships/image"/><Relationship Id="rId7" Target="../media/image10.png" Type="http://schemas.openxmlformats.org/officeDocument/2006/relationships/image"/><Relationship Id="rId8" Target="../media/image11.svg" Type="http://schemas.openxmlformats.org/officeDocument/2006/relationships/image"/><Relationship Id="rId9" Target="../media/image16.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5.svg" Type="http://schemas.openxmlformats.org/officeDocument/2006/relationships/image"/><Relationship Id="rId11" Target="../media/image16.png" Type="http://schemas.openxmlformats.org/officeDocument/2006/relationships/image"/><Relationship Id="rId12" Target="../media/image17.svg" Type="http://schemas.openxmlformats.org/officeDocument/2006/relationships/image"/><Relationship Id="rId13" Target="../media/image18.png" Type="http://schemas.openxmlformats.org/officeDocument/2006/relationships/image"/><Relationship Id="rId14"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10.png" Type="http://schemas.openxmlformats.org/officeDocument/2006/relationships/image"/><Relationship Id="rId6" Target="../media/image11.svg" Type="http://schemas.openxmlformats.org/officeDocument/2006/relationships/image"/><Relationship Id="rId7" Target="../media/image12.png" Type="http://schemas.openxmlformats.org/officeDocument/2006/relationships/image"/><Relationship Id="rId8" Target="../media/image13.svg" Type="http://schemas.openxmlformats.org/officeDocument/2006/relationships/image"/><Relationship Id="rId9" Target="../media/image14.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1.svg" Type="http://schemas.openxmlformats.org/officeDocument/2006/relationships/image"/><Relationship Id="rId11" Target="../media/image18.png" Type="http://schemas.openxmlformats.org/officeDocument/2006/relationships/image"/><Relationship Id="rId12"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10.png" Type="http://schemas.openxmlformats.org/officeDocument/2006/relationships/image"/><Relationship Id="rId6" Target="../media/image11.svg" Type="http://schemas.openxmlformats.org/officeDocument/2006/relationships/image"/><Relationship Id="rId7" Target="../media/image16.png" Type="http://schemas.openxmlformats.org/officeDocument/2006/relationships/image"/><Relationship Id="rId8" Target="../media/image17.svg" Type="http://schemas.openxmlformats.org/officeDocument/2006/relationships/image"/><Relationship Id="rId9" Target="../media/image20.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10.png" Type="http://schemas.openxmlformats.org/officeDocument/2006/relationships/image"/><Relationship Id="rId6" Target="../media/image11.svg" Type="http://schemas.openxmlformats.org/officeDocument/2006/relationships/image"/><Relationship Id="rId7" Target="../media/image22.png" Type="http://schemas.openxmlformats.org/officeDocument/2006/relationships/image"/><Relationship Id="rId8" Target="../media/image23.svg" Type="http://schemas.openxmlformats.org/officeDocument/2006/relationships/image"/><Relationship Id="rId9" Target="../media/image18.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5.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16.png" Type="http://schemas.openxmlformats.org/officeDocument/2006/relationships/image"/><Relationship Id="rId6" Target="../media/image17.svg" Type="http://schemas.openxmlformats.org/officeDocument/2006/relationships/image"/><Relationship Id="rId7" Target="../media/image10.png" Type="http://schemas.openxmlformats.org/officeDocument/2006/relationships/image"/><Relationship Id="rId8" Target="../media/image11.svg" Type="http://schemas.openxmlformats.org/officeDocument/2006/relationships/image"/><Relationship Id="rId9" Target="../media/image24.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9.svg" Type="http://schemas.openxmlformats.org/officeDocument/2006/relationships/image"/><Relationship Id="rId11" Target="../media/image30.svg" Type="http://schemas.openxmlformats.org/officeDocument/2006/relationships/image"/><Relationship Id="rId12" Target="../media/image31.svg" Type="http://schemas.openxmlformats.org/officeDocument/2006/relationships/image"/><Relationship Id="rId13" Target="../media/image16.png" Type="http://schemas.openxmlformats.org/officeDocument/2006/relationships/image"/><Relationship Id="rId14" Target="../media/image17.svg" Type="http://schemas.openxmlformats.org/officeDocument/2006/relationships/image"/><Relationship Id="rId15" Target="../media/image18.png" Type="http://schemas.openxmlformats.org/officeDocument/2006/relationships/image"/><Relationship Id="rId16"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26.png" Type="http://schemas.openxmlformats.org/officeDocument/2006/relationships/image"/><Relationship Id="rId6" Target="../media/image27.svg" Type="http://schemas.openxmlformats.org/officeDocument/2006/relationships/image"/><Relationship Id="rId7" Target="../media/image10.png" Type="http://schemas.openxmlformats.org/officeDocument/2006/relationships/image"/><Relationship Id="rId8" Target="../media/image11.svg" Type="http://schemas.openxmlformats.org/officeDocument/2006/relationships/image"/><Relationship Id="rId9" Target="../media/image28.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10.png" Type="http://schemas.openxmlformats.org/officeDocument/2006/relationships/image"/><Relationship Id="rId6" Target="../media/image11.svg" Type="http://schemas.openxmlformats.org/officeDocument/2006/relationships/image"/><Relationship Id="rId7" Target="../media/image32.png" Type="http://schemas.openxmlformats.org/officeDocument/2006/relationships/image"/><Relationship Id="rId8" Target="../media/image33.svg" Type="http://schemas.openxmlformats.org/officeDocument/2006/relationships/image"/><Relationship Id="rId9" Target="../media/image18.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37.svg" Type="http://schemas.openxmlformats.org/officeDocument/2006/relationships/image"/><Relationship Id="rId11" Target="../media/image18.png" Type="http://schemas.openxmlformats.org/officeDocument/2006/relationships/image"/><Relationship Id="rId12"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34.png" Type="http://schemas.openxmlformats.org/officeDocument/2006/relationships/image"/><Relationship Id="rId6" Target="../media/image35.svg" Type="http://schemas.openxmlformats.org/officeDocument/2006/relationships/image"/><Relationship Id="rId7" Target="../media/image10.png" Type="http://schemas.openxmlformats.org/officeDocument/2006/relationships/image"/><Relationship Id="rId8" Target="../media/image11.svg" Type="http://schemas.openxmlformats.org/officeDocument/2006/relationships/image"/><Relationship Id="rId9" Target="../media/image36.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41.svg" Type="http://schemas.openxmlformats.org/officeDocument/2006/relationships/image"/><Relationship Id="rId11" Target="../media/image42.png" Type="http://schemas.openxmlformats.org/officeDocument/2006/relationships/image"/><Relationship Id="rId12" Target="../media/image43.svg" Type="http://schemas.openxmlformats.org/officeDocument/2006/relationships/image"/><Relationship Id="rId13" Target="../media/image16.png" Type="http://schemas.openxmlformats.org/officeDocument/2006/relationships/image"/><Relationship Id="rId14" Target="../media/image17.svg" Type="http://schemas.openxmlformats.org/officeDocument/2006/relationships/image"/><Relationship Id="rId15" Target="../media/image18.png" Type="http://schemas.openxmlformats.org/officeDocument/2006/relationships/image"/><Relationship Id="rId16" Target="../media/image19.svg" Type="http://schemas.openxmlformats.org/officeDocument/2006/relationships/image"/><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38.png" Type="http://schemas.openxmlformats.org/officeDocument/2006/relationships/image"/><Relationship Id="rId6" Target="../media/image39.svg" Type="http://schemas.openxmlformats.org/officeDocument/2006/relationships/image"/><Relationship Id="rId7" Target="../media/image10.png" Type="http://schemas.openxmlformats.org/officeDocument/2006/relationships/image"/><Relationship Id="rId8" Target="../media/image11.svg" Type="http://schemas.openxmlformats.org/officeDocument/2006/relationships/image"/><Relationship Id="rId9" Target="../media/image40.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9317" y="3042685"/>
            <a:ext cx="9226820" cy="2164309"/>
          </a:xfrm>
          <a:custGeom>
            <a:avLst/>
            <a:gdLst/>
            <a:ahLst/>
            <a:cxnLst/>
            <a:rect r="r" b="b" t="t" l="l"/>
            <a:pathLst>
              <a:path h="2164309" w="9226820">
                <a:moveTo>
                  <a:pt x="0" y="0"/>
                </a:moveTo>
                <a:lnTo>
                  <a:pt x="9226820" y="0"/>
                </a:lnTo>
                <a:lnTo>
                  <a:pt x="9226820" y="2164309"/>
                </a:lnTo>
                <a:lnTo>
                  <a:pt x="0" y="21643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7240133" y="3106188"/>
            <a:ext cx="1903867" cy="2037312"/>
          </a:xfrm>
          <a:custGeom>
            <a:avLst/>
            <a:gdLst/>
            <a:ahLst/>
            <a:cxnLst/>
            <a:rect r="r" b="b" t="t" l="l"/>
            <a:pathLst>
              <a:path h="2037312" w="1903867">
                <a:moveTo>
                  <a:pt x="0" y="0"/>
                </a:moveTo>
                <a:lnTo>
                  <a:pt x="1903867" y="0"/>
                </a:lnTo>
                <a:lnTo>
                  <a:pt x="1903867" y="2037312"/>
                </a:lnTo>
                <a:lnTo>
                  <a:pt x="0" y="2037312"/>
                </a:lnTo>
                <a:lnTo>
                  <a:pt x="0" y="0"/>
                </a:lnTo>
                <a:close/>
              </a:path>
            </a:pathLst>
          </a:custGeom>
          <a:blipFill>
            <a:blip r:embed="rId4"/>
            <a:stretch>
              <a:fillRect l="0" t="0" r="-4060" b="-4940"/>
            </a:stretch>
          </a:blipFill>
        </p:spPr>
      </p:sp>
      <p:sp>
        <p:nvSpPr>
          <p:cNvPr name="Freeform 6" id="6"/>
          <p:cNvSpPr/>
          <p:nvPr/>
        </p:nvSpPr>
        <p:spPr>
          <a:xfrm flipH="false" flipV="false" rot="0">
            <a:off x="457200" y="3338941"/>
            <a:ext cx="5222634" cy="1344644"/>
          </a:xfrm>
          <a:custGeom>
            <a:avLst/>
            <a:gdLst/>
            <a:ahLst/>
            <a:cxnLst/>
            <a:rect r="r" b="b" t="t" l="l"/>
            <a:pathLst>
              <a:path h="1344644" w="5222634">
                <a:moveTo>
                  <a:pt x="0" y="0"/>
                </a:moveTo>
                <a:lnTo>
                  <a:pt x="5222634" y="0"/>
                </a:lnTo>
                <a:lnTo>
                  <a:pt x="5222634" y="1344644"/>
                </a:lnTo>
                <a:lnTo>
                  <a:pt x="0" y="1344644"/>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7" id="7"/>
          <p:cNvSpPr/>
          <p:nvPr/>
        </p:nvSpPr>
        <p:spPr>
          <a:xfrm flipH="false" flipV="false" rot="0">
            <a:off x="457200" y="459905"/>
            <a:ext cx="7687199" cy="2216401"/>
          </a:xfrm>
          <a:custGeom>
            <a:avLst/>
            <a:gdLst/>
            <a:ahLst/>
            <a:cxnLst/>
            <a:rect r="r" b="b" t="t" l="l"/>
            <a:pathLst>
              <a:path h="2216401" w="7687199">
                <a:moveTo>
                  <a:pt x="0" y="0"/>
                </a:moveTo>
                <a:lnTo>
                  <a:pt x="7687199" y="0"/>
                </a:lnTo>
                <a:lnTo>
                  <a:pt x="7687199" y="2216401"/>
                </a:lnTo>
                <a:lnTo>
                  <a:pt x="0" y="2216401"/>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TextBox 8" id="8"/>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9" id="9"/>
          <p:cNvSpPr txBox="true"/>
          <p:nvPr/>
        </p:nvSpPr>
        <p:spPr>
          <a:xfrm rot="0">
            <a:off x="457200" y="422091"/>
            <a:ext cx="5970270" cy="2233993"/>
          </a:xfrm>
          <a:prstGeom prst="rect">
            <a:avLst/>
          </a:prstGeom>
        </p:spPr>
        <p:txBody>
          <a:bodyPr anchor="t" rtlCol="false" tIns="0" lIns="0" bIns="0" rIns="0">
            <a:spAutoFit/>
          </a:bodyPr>
          <a:lstStyle/>
          <a:p>
            <a:pPr algn="l">
              <a:lnSpc>
                <a:spcPts val="5759"/>
              </a:lnSpc>
            </a:pPr>
            <a:r>
              <a:rPr lang="en-US" b="true" sz="6000" spc="54">
                <a:solidFill>
                  <a:srgbClr val="000000"/>
                </a:solidFill>
                <a:latin typeface="IBM Plex Sans Condensed Bold"/>
                <a:ea typeface="IBM Plex Sans Condensed Bold"/>
                <a:cs typeface="IBM Plex Sans Condensed Bold"/>
                <a:sym typeface="IBM Plex Sans Condensed Bold"/>
              </a:rPr>
              <a:t>Verizon Business Group Slack Escalations</a:t>
            </a:r>
          </a:p>
        </p:txBody>
      </p:sp>
      <p:sp>
        <p:nvSpPr>
          <p:cNvPr name="TextBox 10" id="10"/>
          <p:cNvSpPr txBox="true"/>
          <p:nvPr/>
        </p:nvSpPr>
        <p:spPr>
          <a:xfrm rot="0">
            <a:off x="457200" y="4440926"/>
            <a:ext cx="1406928" cy="241802"/>
          </a:xfrm>
          <a:prstGeom prst="rect">
            <a:avLst/>
          </a:prstGeom>
        </p:spPr>
        <p:txBody>
          <a:bodyPr anchor="t" rtlCol="false" tIns="0" lIns="0" bIns="0" rIns="0">
            <a:spAutoFit/>
          </a:bodyPr>
          <a:lstStyle/>
          <a:p>
            <a:pPr algn="l">
              <a:lnSpc>
                <a:spcPts val="1959"/>
              </a:lnSpc>
            </a:pPr>
            <a:r>
              <a:rPr lang="en-US" b="true" sz="1399">
                <a:solidFill>
                  <a:srgbClr val="000000"/>
                </a:solidFill>
                <a:latin typeface="Open Sans Bold"/>
                <a:ea typeface="Open Sans Bold"/>
                <a:cs typeface="Open Sans Bold"/>
                <a:sym typeface="Open Sans Bold"/>
              </a:rPr>
              <a:t>November 2023</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951347" y="45606"/>
            <a:ext cx="7251697" cy="5052289"/>
          </a:xfrm>
          <a:custGeom>
            <a:avLst/>
            <a:gdLst/>
            <a:ahLst/>
            <a:cxnLst/>
            <a:rect r="r" b="b" t="t" l="l"/>
            <a:pathLst>
              <a:path h="5052289" w="7251697">
                <a:moveTo>
                  <a:pt x="0" y="0"/>
                </a:moveTo>
                <a:lnTo>
                  <a:pt x="7251697" y="0"/>
                </a:lnTo>
                <a:lnTo>
                  <a:pt x="7251697" y="5052288"/>
                </a:lnTo>
                <a:lnTo>
                  <a:pt x="0" y="505228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4" id="4"/>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6"/>
            <a:stretch>
              <a:fillRect l="0" t="0" r="0" b="0"/>
            </a:stretch>
          </a:blipFill>
        </p:spPr>
      </p:sp>
      <p:sp>
        <p:nvSpPr>
          <p:cNvPr name="Freeform 5" id="5"/>
          <p:cNvSpPr/>
          <p:nvPr/>
        </p:nvSpPr>
        <p:spPr>
          <a:xfrm flipH="false" flipV="false" rot="0">
            <a:off x="2241423" y="109109"/>
            <a:ext cx="4661154" cy="4925292"/>
          </a:xfrm>
          <a:custGeom>
            <a:avLst/>
            <a:gdLst/>
            <a:ahLst/>
            <a:cxnLst/>
            <a:rect r="r" b="b" t="t" l="l"/>
            <a:pathLst>
              <a:path h="4925292" w="4661154">
                <a:moveTo>
                  <a:pt x="0" y="0"/>
                </a:moveTo>
                <a:lnTo>
                  <a:pt x="4661154" y="0"/>
                </a:lnTo>
                <a:lnTo>
                  <a:pt x="4661154" y="4925292"/>
                </a:lnTo>
                <a:lnTo>
                  <a:pt x="0" y="4925292"/>
                </a:lnTo>
                <a:lnTo>
                  <a:pt x="0" y="0"/>
                </a:lnTo>
                <a:close/>
              </a:path>
            </a:pathLst>
          </a:custGeom>
          <a:blipFill>
            <a:blip r:embed="rId7"/>
            <a:stretch>
              <a:fillRect l="0" t="0" r="0" b="0"/>
            </a:stretch>
          </a:blipFill>
        </p:spPr>
      </p:sp>
      <p:sp>
        <p:nvSpPr>
          <p:cNvPr name="Freeform 6" id="6"/>
          <p:cNvSpPr/>
          <p:nvPr/>
        </p:nvSpPr>
        <p:spPr>
          <a:xfrm flipH="false" flipV="false" rot="0">
            <a:off x="316259" y="4599499"/>
            <a:ext cx="6435176" cy="398764"/>
          </a:xfrm>
          <a:custGeom>
            <a:avLst/>
            <a:gdLst/>
            <a:ahLst/>
            <a:cxnLst/>
            <a:rect r="r" b="b" t="t" l="l"/>
            <a:pathLst>
              <a:path h="398764" w="6435176">
                <a:moveTo>
                  <a:pt x="0" y="0"/>
                </a:moveTo>
                <a:lnTo>
                  <a:pt x="6435175" y="0"/>
                </a:lnTo>
                <a:lnTo>
                  <a:pt x="6435175" y="398764"/>
                </a:lnTo>
                <a:lnTo>
                  <a:pt x="0" y="398764"/>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TextBox 7" id="7"/>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457200" y="1352550"/>
            <a:ext cx="7086600" cy="571500"/>
          </a:xfrm>
          <a:custGeom>
            <a:avLst/>
            <a:gdLst/>
            <a:ahLst/>
            <a:cxnLst/>
            <a:rect r="r" b="b" t="t" l="l"/>
            <a:pathLst>
              <a:path h="571500" w="7086600">
                <a:moveTo>
                  <a:pt x="0" y="0"/>
                </a:moveTo>
                <a:lnTo>
                  <a:pt x="7086600" y="0"/>
                </a:lnTo>
                <a:lnTo>
                  <a:pt x="7086600" y="571500"/>
                </a:lnTo>
                <a:lnTo>
                  <a:pt x="0" y="57150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391239" y="2072383"/>
            <a:ext cx="8361521" cy="1963579"/>
          </a:xfrm>
          <a:custGeom>
            <a:avLst/>
            <a:gdLst/>
            <a:ahLst/>
            <a:cxnLst/>
            <a:rect r="r" b="b" t="t" l="l"/>
            <a:pathLst>
              <a:path h="1963579" w="8361521">
                <a:moveTo>
                  <a:pt x="0" y="0"/>
                </a:moveTo>
                <a:lnTo>
                  <a:pt x="8361522" y="0"/>
                </a:lnTo>
                <a:lnTo>
                  <a:pt x="8361522" y="1963579"/>
                </a:lnTo>
                <a:lnTo>
                  <a:pt x="0" y="1963579"/>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8" id="8"/>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3">
              <a:extLst>
                <a:ext uri="{96DAC541-7B7A-43D3-8B79-37D633B846F1}">
                  <asvg:svgBlip xmlns:asvg="http://schemas.microsoft.com/office/drawing/2016/SVG/main" r:embed="rId14"/>
                </a:ext>
              </a:extLst>
            </a:blip>
            <a:stretch>
              <a:fillRect l="0" t="0" r="0" b="0"/>
            </a:stretch>
          </a:blipFill>
        </p:spPr>
      </p:sp>
      <p:sp>
        <p:nvSpPr>
          <p:cNvPr name="TextBox 9" id="9"/>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10" id="10"/>
          <p:cNvSpPr txBox="true"/>
          <p:nvPr/>
        </p:nvSpPr>
        <p:spPr>
          <a:xfrm rot="0">
            <a:off x="457200" y="492223"/>
            <a:ext cx="3212849" cy="342710"/>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Current escalations process</a:t>
            </a:r>
          </a:p>
        </p:txBody>
      </p:sp>
      <p:sp>
        <p:nvSpPr>
          <p:cNvPr name="TextBox 11" id="11"/>
          <p:cNvSpPr txBox="true"/>
          <p:nvPr/>
        </p:nvSpPr>
        <p:spPr>
          <a:xfrm rot="0">
            <a:off x="1121988" y="2346503"/>
            <a:ext cx="509930" cy="241802"/>
          </a:xfrm>
          <a:prstGeom prst="rect">
            <a:avLst/>
          </a:prstGeom>
        </p:spPr>
        <p:txBody>
          <a:bodyPr anchor="t" rtlCol="false" tIns="0" lIns="0" bIns="0" rIns="0">
            <a:spAutoFit/>
          </a:bodyPr>
          <a:lstStyle/>
          <a:p>
            <a:pPr algn="l">
              <a:lnSpc>
                <a:spcPts val="1959"/>
              </a:lnSpc>
            </a:pPr>
            <a:r>
              <a:rPr lang="en-US" sz="1399">
                <a:solidFill>
                  <a:srgbClr val="FFFFFF"/>
                </a:solidFill>
                <a:latin typeface="Open Sans"/>
                <a:ea typeface="Open Sans"/>
                <a:cs typeface="Open Sans"/>
                <a:sym typeface="Open Sans"/>
              </a:rPr>
              <a:t>Step 1</a:t>
            </a:r>
          </a:p>
        </p:txBody>
      </p:sp>
      <p:sp>
        <p:nvSpPr>
          <p:cNvPr name="TextBox 12" id="12"/>
          <p:cNvSpPr txBox="true"/>
          <p:nvPr/>
        </p:nvSpPr>
        <p:spPr>
          <a:xfrm rot="0">
            <a:off x="2712329" y="2346503"/>
            <a:ext cx="547983" cy="241802"/>
          </a:xfrm>
          <a:prstGeom prst="rect">
            <a:avLst/>
          </a:prstGeom>
        </p:spPr>
        <p:txBody>
          <a:bodyPr anchor="t" rtlCol="false" tIns="0" lIns="0" bIns="0" rIns="0">
            <a:spAutoFit/>
          </a:bodyPr>
          <a:lstStyle/>
          <a:p>
            <a:pPr algn="l">
              <a:lnSpc>
                <a:spcPts val="1959"/>
              </a:lnSpc>
            </a:pPr>
            <a:r>
              <a:rPr lang="en-US" sz="1399">
                <a:solidFill>
                  <a:srgbClr val="FFFFFF"/>
                </a:solidFill>
                <a:latin typeface="Open Sans"/>
                <a:ea typeface="Open Sans"/>
                <a:cs typeface="Open Sans"/>
                <a:sym typeface="Open Sans"/>
              </a:rPr>
              <a:t>Step 2</a:t>
            </a:r>
          </a:p>
        </p:txBody>
      </p:sp>
      <p:sp>
        <p:nvSpPr>
          <p:cNvPr name="TextBox 13" id="13"/>
          <p:cNvSpPr txBox="true"/>
          <p:nvPr/>
        </p:nvSpPr>
        <p:spPr>
          <a:xfrm rot="0">
            <a:off x="4320350" y="2346503"/>
            <a:ext cx="550650" cy="241802"/>
          </a:xfrm>
          <a:prstGeom prst="rect">
            <a:avLst/>
          </a:prstGeom>
        </p:spPr>
        <p:txBody>
          <a:bodyPr anchor="t" rtlCol="false" tIns="0" lIns="0" bIns="0" rIns="0">
            <a:spAutoFit/>
          </a:bodyPr>
          <a:lstStyle/>
          <a:p>
            <a:pPr algn="l">
              <a:lnSpc>
                <a:spcPts val="1959"/>
              </a:lnSpc>
            </a:pPr>
            <a:r>
              <a:rPr lang="en-US" sz="1399">
                <a:solidFill>
                  <a:srgbClr val="FFFFFF"/>
                </a:solidFill>
                <a:latin typeface="Open Sans"/>
                <a:ea typeface="Open Sans"/>
                <a:cs typeface="Open Sans"/>
                <a:sym typeface="Open Sans"/>
              </a:rPr>
              <a:t>Step 3</a:t>
            </a:r>
          </a:p>
        </p:txBody>
      </p:sp>
      <p:sp>
        <p:nvSpPr>
          <p:cNvPr name="TextBox 14" id="14"/>
          <p:cNvSpPr txBox="true"/>
          <p:nvPr/>
        </p:nvSpPr>
        <p:spPr>
          <a:xfrm rot="0">
            <a:off x="5928808" y="2346503"/>
            <a:ext cx="552421" cy="241802"/>
          </a:xfrm>
          <a:prstGeom prst="rect">
            <a:avLst/>
          </a:prstGeom>
        </p:spPr>
        <p:txBody>
          <a:bodyPr anchor="t" rtlCol="false" tIns="0" lIns="0" bIns="0" rIns="0">
            <a:spAutoFit/>
          </a:bodyPr>
          <a:lstStyle/>
          <a:p>
            <a:pPr algn="l">
              <a:lnSpc>
                <a:spcPts val="1959"/>
              </a:lnSpc>
            </a:pPr>
            <a:r>
              <a:rPr lang="en-US" sz="1399">
                <a:solidFill>
                  <a:srgbClr val="000000"/>
                </a:solidFill>
                <a:latin typeface="Open Sans"/>
                <a:ea typeface="Open Sans"/>
                <a:cs typeface="Open Sans"/>
                <a:sym typeface="Open Sans"/>
              </a:rPr>
              <a:t>Step 4</a:t>
            </a:r>
          </a:p>
        </p:txBody>
      </p:sp>
      <p:sp>
        <p:nvSpPr>
          <p:cNvPr name="TextBox 15" id="15"/>
          <p:cNvSpPr txBox="true"/>
          <p:nvPr/>
        </p:nvSpPr>
        <p:spPr>
          <a:xfrm rot="0">
            <a:off x="7541181" y="2346503"/>
            <a:ext cx="546383" cy="241802"/>
          </a:xfrm>
          <a:prstGeom prst="rect">
            <a:avLst/>
          </a:prstGeom>
        </p:spPr>
        <p:txBody>
          <a:bodyPr anchor="t" rtlCol="false" tIns="0" lIns="0" bIns="0" rIns="0">
            <a:spAutoFit/>
          </a:bodyPr>
          <a:lstStyle/>
          <a:p>
            <a:pPr algn="l">
              <a:lnSpc>
                <a:spcPts val="1959"/>
              </a:lnSpc>
            </a:pPr>
            <a:r>
              <a:rPr lang="en-US" sz="1399">
                <a:solidFill>
                  <a:srgbClr val="FFFFFF"/>
                </a:solidFill>
                <a:latin typeface="Open Sans"/>
                <a:ea typeface="Open Sans"/>
                <a:cs typeface="Open Sans"/>
                <a:sym typeface="Open Sans"/>
              </a:rPr>
              <a:t>Step 5</a:t>
            </a:r>
          </a:p>
        </p:txBody>
      </p:sp>
      <p:sp>
        <p:nvSpPr>
          <p:cNvPr name="TextBox 16" id="16"/>
          <p:cNvSpPr txBox="true"/>
          <p:nvPr/>
        </p:nvSpPr>
        <p:spPr>
          <a:xfrm rot="0">
            <a:off x="454733" y="2960351"/>
            <a:ext cx="1171232" cy="274234"/>
          </a:xfrm>
          <a:prstGeom prst="rect">
            <a:avLst/>
          </a:prstGeom>
        </p:spPr>
        <p:txBody>
          <a:bodyPr anchor="t" rtlCol="false" tIns="0" lIns="0" bIns="0" rIns="0">
            <a:spAutoFit/>
          </a:bodyPr>
          <a:lstStyle/>
          <a:p>
            <a:pPr algn="l">
              <a:lnSpc>
                <a:spcPts val="1080"/>
              </a:lnSpc>
            </a:pPr>
            <a:r>
              <a:rPr lang="en-US" b="true" sz="900">
                <a:solidFill>
                  <a:srgbClr val="000000"/>
                </a:solidFill>
                <a:latin typeface="Open Sans Bold"/>
                <a:ea typeface="Open Sans Bold"/>
                <a:cs typeface="Open Sans Bold"/>
                <a:sym typeface="Open Sans Bold"/>
              </a:rPr>
              <a:t>VBG Rep fills out the Google form.</a:t>
            </a:r>
          </a:p>
        </p:txBody>
      </p:sp>
      <p:sp>
        <p:nvSpPr>
          <p:cNvPr name="TextBox 17" id="17"/>
          <p:cNvSpPr txBox="true"/>
          <p:nvPr/>
        </p:nvSpPr>
        <p:spPr>
          <a:xfrm rot="0">
            <a:off x="2076145" y="2960351"/>
            <a:ext cx="1171232" cy="274234"/>
          </a:xfrm>
          <a:prstGeom prst="rect">
            <a:avLst/>
          </a:prstGeom>
        </p:spPr>
        <p:txBody>
          <a:bodyPr anchor="t" rtlCol="false" tIns="0" lIns="0" bIns="0" rIns="0">
            <a:spAutoFit/>
          </a:bodyPr>
          <a:lstStyle/>
          <a:p>
            <a:pPr algn="l">
              <a:lnSpc>
                <a:spcPts val="1080"/>
              </a:lnSpc>
            </a:pPr>
            <a:r>
              <a:rPr lang="en-US" b="true" sz="900">
                <a:solidFill>
                  <a:srgbClr val="000000"/>
                </a:solidFill>
                <a:latin typeface="Open Sans Bold"/>
                <a:ea typeface="Open Sans Bold"/>
                <a:cs typeface="Open Sans Bold"/>
                <a:sym typeface="Open Sans Bold"/>
              </a:rPr>
              <a:t>VBG Rep fills out the Slack form</a:t>
            </a:r>
          </a:p>
        </p:txBody>
      </p:sp>
      <p:sp>
        <p:nvSpPr>
          <p:cNvPr name="TextBox 18" id="18"/>
          <p:cNvSpPr txBox="true"/>
          <p:nvPr/>
        </p:nvSpPr>
        <p:spPr>
          <a:xfrm rot="0">
            <a:off x="3697557" y="2960351"/>
            <a:ext cx="1350454" cy="274234"/>
          </a:xfrm>
          <a:prstGeom prst="rect">
            <a:avLst/>
          </a:prstGeom>
        </p:spPr>
        <p:txBody>
          <a:bodyPr anchor="t" rtlCol="false" tIns="0" lIns="0" bIns="0" rIns="0">
            <a:spAutoFit/>
          </a:bodyPr>
          <a:lstStyle/>
          <a:p>
            <a:pPr algn="l">
              <a:lnSpc>
                <a:spcPts val="1080"/>
              </a:lnSpc>
            </a:pPr>
            <a:r>
              <a:rPr lang="en-US" b="true" sz="900" spc="0">
                <a:solidFill>
                  <a:srgbClr val="000000"/>
                </a:solidFill>
                <a:latin typeface="Open Sans Bold"/>
                <a:ea typeface="Open Sans Bold"/>
                <a:cs typeface="Open Sans Bold"/>
                <a:sym typeface="Open Sans Bold"/>
              </a:rPr>
              <a:t>Escalations team sorts the info from both forms</a:t>
            </a:r>
          </a:p>
        </p:txBody>
      </p:sp>
      <p:sp>
        <p:nvSpPr>
          <p:cNvPr name="TextBox 19" id="19"/>
          <p:cNvSpPr txBox="true"/>
          <p:nvPr/>
        </p:nvSpPr>
        <p:spPr>
          <a:xfrm rot="0">
            <a:off x="5318970" y="2960351"/>
            <a:ext cx="1112939" cy="274234"/>
          </a:xfrm>
          <a:prstGeom prst="rect">
            <a:avLst/>
          </a:prstGeom>
        </p:spPr>
        <p:txBody>
          <a:bodyPr anchor="t" rtlCol="false" tIns="0" lIns="0" bIns="0" rIns="0">
            <a:spAutoFit/>
          </a:bodyPr>
          <a:lstStyle/>
          <a:p>
            <a:pPr algn="l">
              <a:lnSpc>
                <a:spcPts val="1080"/>
              </a:lnSpc>
            </a:pPr>
            <a:r>
              <a:rPr lang="en-US" b="true" sz="900">
                <a:solidFill>
                  <a:srgbClr val="000000"/>
                </a:solidFill>
                <a:latin typeface="Open Sans Bold"/>
                <a:ea typeface="Open Sans Bold"/>
                <a:cs typeface="Open Sans Bold"/>
                <a:sym typeface="Open Sans Bold"/>
              </a:rPr>
              <a:t>Potential delayed response from reps.</a:t>
            </a:r>
          </a:p>
        </p:txBody>
      </p:sp>
      <p:sp>
        <p:nvSpPr>
          <p:cNvPr name="TextBox 20" id="20"/>
          <p:cNvSpPr txBox="true"/>
          <p:nvPr/>
        </p:nvSpPr>
        <p:spPr>
          <a:xfrm rot="0">
            <a:off x="6940382" y="2960351"/>
            <a:ext cx="944918" cy="274234"/>
          </a:xfrm>
          <a:prstGeom prst="rect">
            <a:avLst/>
          </a:prstGeom>
        </p:spPr>
        <p:txBody>
          <a:bodyPr anchor="t" rtlCol="false" tIns="0" lIns="0" bIns="0" rIns="0">
            <a:spAutoFit/>
          </a:bodyPr>
          <a:lstStyle/>
          <a:p>
            <a:pPr algn="l">
              <a:lnSpc>
                <a:spcPts val="1080"/>
              </a:lnSpc>
            </a:pPr>
            <a:r>
              <a:rPr lang="en-US" b="true" sz="900">
                <a:solidFill>
                  <a:srgbClr val="000000"/>
                </a:solidFill>
                <a:latin typeface="Open Sans Bold"/>
                <a:ea typeface="Open Sans Bold"/>
                <a:cs typeface="Open Sans Bold"/>
                <a:sym typeface="Open Sans Bold"/>
              </a:rPr>
              <a:t>Response from escalations team</a:t>
            </a:r>
          </a:p>
        </p:txBody>
      </p:sp>
      <p:sp>
        <p:nvSpPr>
          <p:cNvPr name="TextBox 21" id="21"/>
          <p:cNvSpPr txBox="true"/>
          <p:nvPr/>
        </p:nvSpPr>
        <p:spPr>
          <a:xfrm rot="0">
            <a:off x="470821" y="3291973"/>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22" id="22"/>
          <p:cNvSpPr txBox="true"/>
          <p:nvPr/>
        </p:nvSpPr>
        <p:spPr>
          <a:xfrm rot="0">
            <a:off x="684924" y="3311023"/>
            <a:ext cx="1203455" cy="48760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The Google form is long and potentially confusing for reps, leading to missing information.</a:t>
            </a:r>
          </a:p>
        </p:txBody>
      </p:sp>
      <p:sp>
        <p:nvSpPr>
          <p:cNvPr name="TextBox 23" id="23"/>
          <p:cNvSpPr txBox="true"/>
          <p:nvPr/>
        </p:nvSpPr>
        <p:spPr>
          <a:xfrm rot="0">
            <a:off x="2092233" y="3291973"/>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24" id="24"/>
          <p:cNvSpPr txBox="true"/>
          <p:nvPr/>
        </p:nvSpPr>
        <p:spPr>
          <a:xfrm rot="0">
            <a:off x="2306336" y="3311023"/>
            <a:ext cx="1177138" cy="36568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Both the Slack form and the Google form goes to the escalations team.</a:t>
            </a:r>
          </a:p>
        </p:txBody>
      </p:sp>
      <p:sp>
        <p:nvSpPr>
          <p:cNvPr name="TextBox 25" id="25"/>
          <p:cNvSpPr txBox="true"/>
          <p:nvPr/>
        </p:nvSpPr>
        <p:spPr>
          <a:xfrm rot="0">
            <a:off x="3713645" y="3291973"/>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26" id="26"/>
          <p:cNvSpPr txBox="true"/>
          <p:nvPr/>
        </p:nvSpPr>
        <p:spPr>
          <a:xfrm rot="0">
            <a:off x="3927748" y="3311023"/>
            <a:ext cx="1212904" cy="36568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The escalations team will reach out to reps if there is information missing.</a:t>
            </a:r>
          </a:p>
        </p:txBody>
      </p:sp>
      <p:sp>
        <p:nvSpPr>
          <p:cNvPr name="TextBox 27" id="27"/>
          <p:cNvSpPr txBox="true"/>
          <p:nvPr/>
        </p:nvSpPr>
        <p:spPr>
          <a:xfrm rot="0">
            <a:off x="5335057" y="3291973"/>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28" id="28"/>
          <p:cNvSpPr txBox="true"/>
          <p:nvPr/>
        </p:nvSpPr>
        <p:spPr>
          <a:xfrm rot="0">
            <a:off x="5549160" y="3311023"/>
            <a:ext cx="1151430" cy="60952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Lack of timely response leads the escalations team to search for the information and adds further delay.</a:t>
            </a:r>
          </a:p>
        </p:txBody>
      </p:sp>
      <p:sp>
        <p:nvSpPr>
          <p:cNvPr name="TextBox 29" id="29"/>
          <p:cNvSpPr txBox="true"/>
          <p:nvPr/>
        </p:nvSpPr>
        <p:spPr>
          <a:xfrm rot="0">
            <a:off x="6956469" y="3291973"/>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30" id="30"/>
          <p:cNvSpPr txBox="true"/>
          <p:nvPr/>
        </p:nvSpPr>
        <p:spPr>
          <a:xfrm rot="0">
            <a:off x="7170572" y="3311023"/>
            <a:ext cx="1027071" cy="48760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Once the escalations team has all relevant information, they can respond to the case.</a:t>
            </a:r>
          </a:p>
        </p:txBody>
      </p:sp>
      <p:sp>
        <p:nvSpPr>
          <p:cNvPr name="TextBox 31" id="31"/>
          <p:cNvSpPr txBox="true"/>
          <p:nvPr/>
        </p:nvSpPr>
        <p:spPr>
          <a:xfrm rot="0">
            <a:off x="8592874" y="4829099"/>
            <a:ext cx="93964"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11</a:t>
            </a:r>
          </a:p>
        </p:txBody>
      </p:sp>
      <p:sp>
        <p:nvSpPr>
          <p:cNvPr name="TextBox 32" id="32"/>
          <p:cNvSpPr txBox="true"/>
          <p:nvPr/>
        </p:nvSpPr>
        <p:spPr>
          <a:xfrm rot="0">
            <a:off x="457200" y="1347959"/>
            <a:ext cx="6214110" cy="365646"/>
          </a:xfrm>
          <a:prstGeom prst="rect">
            <a:avLst/>
          </a:prstGeom>
        </p:spPr>
        <p:txBody>
          <a:bodyPr anchor="t" rtlCol="false" tIns="0" lIns="0" bIns="0" rIns="0">
            <a:spAutoFit/>
          </a:bodyPr>
          <a:lstStyle/>
          <a:p>
            <a:pPr algn="l">
              <a:lnSpc>
                <a:spcPts val="1439"/>
              </a:lnSpc>
            </a:pPr>
            <a:r>
              <a:rPr lang="en-US" sz="1200">
                <a:solidFill>
                  <a:srgbClr val="000000"/>
                </a:solidFill>
                <a:latin typeface="Open Sans"/>
                <a:ea typeface="Open Sans"/>
                <a:cs typeface="Open Sans"/>
                <a:sym typeface="Open Sans"/>
              </a:rPr>
              <a:t>The current escalations process leads to a delayed response time from the team due to unnecessary steps.</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3147451" y="1352550"/>
            <a:ext cx="2849099" cy="1043702"/>
          </a:xfrm>
          <a:custGeom>
            <a:avLst/>
            <a:gdLst/>
            <a:ahLst/>
            <a:cxnLst/>
            <a:rect r="r" b="b" t="t" l="l"/>
            <a:pathLst>
              <a:path h="1043702" w="2849099">
                <a:moveTo>
                  <a:pt x="0" y="0"/>
                </a:moveTo>
                <a:lnTo>
                  <a:pt x="2849098" y="0"/>
                </a:lnTo>
                <a:lnTo>
                  <a:pt x="2849098" y="1043702"/>
                </a:lnTo>
                <a:lnTo>
                  <a:pt x="0" y="1043702"/>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548602" y="2710996"/>
            <a:ext cx="7833398" cy="1087298"/>
          </a:xfrm>
          <a:custGeom>
            <a:avLst/>
            <a:gdLst/>
            <a:ahLst/>
            <a:cxnLst/>
            <a:rect r="r" b="b" t="t" l="l"/>
            <a:pathLst>
              <a:path h="1087298" w="7833398">
                <a:moveTo>
                  <a:pt x="0" y="0"/>
                </a:moveTo>
                <a:lnTo>
                  <a:pt x="7833398" y="0"/>
                </a:lnTo>
                <a:lnTo>
                  <a:pt x="7833398" y="1087298"/>
                </a:lnTo>
                <a:lnTo>
                  <a:pt x="0" y="1087298"/>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8" id="8"/>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3">
              <a:extLst>
                <a:ext uri="{96DAC541-7B7A-43D3-8B79-37D633B846F1}">
                  <asvg:svgBlip xmlns:asvg="http://schemas.microsoft.com/office/drawing/2016/SVG/main" r:embed="rId14"/>
                </a:ext>
              </a:extLst>
            </a:blip>
            <a:stretch>
              <a:fillRect l="0" t="0" r="0" b="0"/>
            </a:stretch>
          </a:blipFill>
        </p:spPr>
      </p:sp>
      <p:sp>
        <p:nvSpPr>
          <p:cNvPr name="TextBox 9" id="9"/>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10" id="10"/>
          <p:cNvSpPr txBox="true"/>
          <p:nvPr/>
        </p:nvSpPr>
        <p:spPr>
          <a:xfrm rot="0">
            <a:off x="457200" y="492223"/>
            <a:ext cx="1947929" cy="342710"/>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Intro / Statement</a:t>
            </a:r>
          </a:p>
        </p:txBody>
      </p:sp>
      <p:sp>
        <p:nvSpPr>
          <p:cNvPr name="TextBox 11" id="11"/>
          <p:cNvSpPr txBox="true"/>
          <p:nvPr/>
        </p:nvSpPr>
        <p:spPr>
          <a:xfrm rot="0">
            <a:off x="612096" y="2766117"/>
            <a:ext cx="7486869" cy="639947"/>
          </a:xfrm>
          <a:prstGeom prst="rect">
            <a:avLst/>
          </a:prstGeom>
        </p:spPr>
        <p:txBody>
          <a:bodyPr anchor="t" rtlCol="false" tIns="0" lIns="0" bIns="0" rIns="0">
            <a:spAutoFit/>
          </a:bodyPr>
          <a:lstStyle/>
          <a:p>
            <a:pPr algn="l">
              <a:lnSpc>
                <a:spcPts val="1679"/>
              </a:lnSpc>
            </a:pPr>
            <a:r>
              <a:rPr lang="en-US" b="true" sz="1399" spc="12">
                <a:solidFill>
                  <a:srgbClr val="000000"/>
                </a:solidFill>
                <a:latin typeface="IBM Plex Sans Condensed Bold"/>
                <a:ea typeface="IBM Plex Sans Condensed Bold"/>
                <a:cs typeface="IBM Plex Sans Condensed Bold"/>
                <a:sym typeface="IBM Plex Sans Condensed Bold"/>
              </a:rPr>
              <a:t>95% of ALL VBG Escalation Submissions</a:t>
            </a:r>
            <a:r>
              <a:rPr lang="en-US" sz="1399" spc="12">
                <a:solidFill>
                  <a:srgbClr val="000000"/>
                </a:solidFill>
                <a:latin typeface="IBM Plex Sans Condensed"/>
                <a:ea typeface="IBM Plex Sans Condensed"/>
                <a:cs typeface="IBM Plex Sans Condensed"/>
                <a:sym typeface="IBM Plex Sans Condensed"/>
              </a:rPr>
              <a:t> contain inaccurate and/or missing vital information. With changing to the new slack workflow model we will be able </a:t>
            </a:r>
            <a:r>
              <a:rPr lang="en-US" b="true" sz="1399" spc="12">
                <a:solidFill>
                  <a:srgbClr val="000000"/>
                </a:solidFill>
                <a:latin typeface="IBM Plex Sans Condensed Bold"/>
                <a:ea typeface="IBM Plex Sans Condensed Bold"/>
                <a:cs typeface="IBM Plex Sans Condensed Bold"/>
                <a:sym typeface="IBM Plex Sans Condensed Bold"/>
              </a:rPr>
              <a:t>eliminate</a:t>
            </a:r>
            <a:r>
              <a:rPr lang="en-US" sz="1399" spc="12">
                <a:solidFill>
                  <a:srgbClr val="000000"/>
                </a:solidFill>
                <a:latin typeface="IBM Plex Sans Condensed"/>
                <a:ea typeface="IBM Plex Sans Condensed"/>
                <a:cs typeface="IBM Plex Sans Condensed"/>
                <a:sym typeface="IBM Plex Sans Condensed"/>
              </a:rPr>
              <a:t> missing information and provide a better user experience.</a:t>
            </a:r>
          </a:p>
        </p:txBody>
      </p:sp>
      <p:sp>
        <p:nvSpPr>
          <p:cNvPr name="TextBox 12" id="12"/>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2</a:t>
            </a:r>
          </a:p>
        </p:txBody>
      </p:sp>
      <p:sp>
        <p:nvSpPr>
          <p:cNvPr name="TextBox 13" id="13"/>
          <p:cNvSpPr txBox="true"/>
          <p:nvPr/>
        </p:nvSpPr>
        <p:spPr>
          <a:xfrm rot="0">
            <a:off x="3596792" y="1254138"/>
            <a:ext cx="1950415" cy="1239469"/>
          </a:xfrm>
          <a:prstGeom prst="rect">
            <a:avLst/>
          </a:prstGeom>
        </p:spPr>
        <p:txBody>
          <a:bodyPr anchor="t" rtlCol="false" tIns="0" lIns="0" bIns="0" rIns="0">
            <a:spAutoFit/>
          </a:bodyPr>
          <a:lstStyle/>
          <a:p>
            <a:pPr algn="l">
              <a:lnSpc>
                <a:spcPts val="10080"/>
              </a:lnSpc>
            </a:pPr>
            <a:r>
              <a:rPr lang="en-US" b="true" sz="7200" spc="64">
                <a:solidFill>
                  <a:srgbClr val="EE0000"/>
                </a:solidFill>
                <a:latin typeface="IBM Plex Sans Condensed Bold"/>
                <a:ea typeface="IBM Plex Sans Condensed Bold"/>
                <a:cs typeface="IBM Plex Sans Condensed Bold"/>
                <a:sym typeface="IBM Plex Sans Condensed Bold"/>
              </a:rPr>
              <a:t>95%</a:t>
            </a:r>
          </a:p>
        </p:txBody>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388953" y="1289047"/>
            <a:ext cx="8366103" cy="3156795"/>
          </a:xfrm>
          <a:custGeom>
            <a:avLst/>
            <a:gdLst/>
            <a:ahLst/>
            <a:cxnLst/>
            <a:rect r="r" b="b" t="t" l="l"/>
            <a:pathLst>
              <a:path h="3156795" w="8366103">
                <a:moveTo>
                  <a:pt x="0" y="0"/>
                </a:moveTo>
                <a:lnTo>
                  <a:pt x="8366103" y="0"/>
                </a:lnTo>
                <a:lnTo>
                  <a:pt x="8366103" y="3156794"/>
                </a:lnTo>
                <a:lnTo>
                  <a:pt x="0" y="3156794"/>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TextBox 8" id="8"/>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9" id="9"/>
          <p:cNvSpPr txBox="true"/>
          <p:nvPr/>
        </p:nvSpPr>
        <p:spPr>
          <a:xfrm rot="0">
            <a:off x="457200" y="492223"/>
            <a:ext cx="4182618" cy="342710"/>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NEW Slack VBG Escalations Process</a:t>
            </a:r>
          </a:p>
        </p:txBody>
      </p:sp>
      <p:sp>
        <p:nvSpPr>
          <p:cNvPr name="TextBox 10" id="10"/>
          <p:cNvSpPr txBox="true"/>
          <p:nvPr/>
        </p:nvSpPr>
        <p:spPr>
          <a:xfrm rot="0">
            <a:off x="457200" y="1347959"/>
            <a:ext cx="6867449" cy="365950"/>
          </a:xfrm>
          <a:prstGeom prst="rect">
            <a:avLst/>
          </a:prstGeom>
        </p:spPr>
        <p:txBody>
          <a:bodyPr anchor="t" rtlCol="false" tIns="0" lIns="0" bIns="0" rIns="0">
            <a:spAutoFit/>
          </a:bodyPr>
          <a:lstStyle/>
          <a:p>
            <a:pPr algn="l">
              <a:lnSpc>
                <a:spcPts val="1439"/>
              </a:lnSpc>
            </a:pPr>
            <a:r>
              <a:rPr lang="en-US" sz="1200">
                <a:solidFill>
                  <a:srgbClr val="000000"/>
                </a:solidFill>
                <a:latin typeface="Open Sans"/>
                <a:ea typeface="Open Sans"/>
                <a:cs typeface="Open Sans"/>
                <a:sym typeface="Open Sans"/>
              </a:rPr>
              <a:t>The new Slack VBG Escalations Process will make escalations more eﬃcient, cost reductive, and easier for both </a:t>
            </a:r>
            <a:r>
              <a:rPr lang="en-US" b="true" sz="1200">
                <a:solidFill>
                  <a:srgbClr val="000000"/>
                </a:solidFill>
                <a:latin typeface="Open Sans Bold"/>
                <a:ea typeface="Open Sans Bold"/>
                <a:cs typeface="Open Sans Bold"/>
                <a:sym typeface="Open Sans Bold"/>
              </a:rPr>
              <a:t>Verizon Wireless</a:t>
            </a:r>
            <a:r>
              <a:rPr lang="en-US" sz="1200">
                <a:solidFill>
                  <a:srgbClr val="000000"/>
                </a:solidFill>
                <a:latin typeface="Open Sans"/>
                <a:ea typeface="Open Sans"/>
                <a:cs typeface="Open Sans"/>
                <a:sym typeface="Open Sans"/>
              </a:rPr>
              <a:t> and </a:t>
            </a:r>
            <a:r>
              <a:rPr lang="en-US" b="true" sz="1200">
                <a:solidFill>
                  <a:srgbClr val="000000"/>
                </a:solidFill>
                <a:latin typeface="Open Sans Bold"/>
                <a:ea typeface="Open Sans Bold"/>
                <a:cs typeface="Open Sans Bold"/>
                <a:sym typeface="Open Sans Bold"/>
              </a:rPr>
              <a:t>Verizon Connect</a:t>
            </a:r>
            <a:r>
              <a:rPr lang="en-US" sz="1200">
                <a:solidFill>
                  <a:srgbClr val="000000"/>
                </a:solidFill>
                <a:latin typeface="Open Sans"/>
                <a:ea typeface="Open Sans"/>
                <a:cs typeface="Open Sans"/>
                <a:sym typeface="Open Sans"/>
              </a:rPr>
              <a:t> employees. </a:t>
            </a:r>
          </a:p>
        </p:txBody>
      </p:sp>
      <p:sp>
        <p:nvSpPr>
          <p:cNvPr name="TextBox 11" id="11"/>
          <p:cNvSpPr txBox="true"/>
          <p:nvPr/>
        </p:nvSpPr>
        <p:spPr>
          <a:xfrm rot="0">
            <a:off x="542925" y="1817732"/>
            <a:ext cx="1116178" cy="335166"/>
          </a:xfrm>
          <a:prstGeom prst="rect">
            <a:avLst/>
          </a:prstGeom>
        </p:spPr>
        <p:txBody>
          <a:bodyPr anchor="t" rtlCol="false" tIns="0" lIns="0" bIns="0" rIns="0">
            <a:spAutoFit/>
          </a:bodyPr>
          <a:lstStyle/>
          <a:p>
            <a:pPr algn="l">
              <a:lnSpc>
                <a:spcPts val="3000"/>
              </a:lnSpc>
            </a:pPr>
            <a:r>
              <a:rPr lang="en-US" b="true" sz="1200">
                <a:solidFill>
                  <a:srgbClr val="000000"/>
                </a:solidFill>
                <a:latin typeface="Open Sans Bold"/>
                <a:ea typeface="Open Sans Bold"/>
                <a:cs typeface="Open Sans Bold"/>
                <a:sym typeface="Open Sans Bold"/>
              </a:rPr>
              <a:t>One Stop Shop</a:t>
            </a:r>
          </a:p>
        </p:txBody>
      </p:sp>
      <p:sp>
        <p:nvSpPr>
          <p:cNvPr name="TextBox 12" id="12"/>
          <p:cNvSpPr txBox="true"/>
          <p:nvPr/>
        </p:nvSpPr>
        <p:spPr>
          <a:xfrm rot="0">
            <a:off x="2208181" y="1817732"/>
            <a:ext cx="1143000" cy="335166"/>
          </a:xfrm>
          <a:prstGeom prst="rect">
            <a:avLst/>
          </a:prstGeom>
        </p:spPr>
        <p:txBody>
          <a:bodyPr anchor="t" rtlCol="false" tIns="0" lIns="0" bIns="0" rIns="0">
            <a:spAutoFit/>
          </a:bodyPr>
          <a:lstStyle/>
          <a:p>
            <a:pPr algn="l">
              <a:lnSpc>
                <a:spcPts val="3000"/>
              </a:lnSpc>
            </a:pPr>
            <a:r>
              <a:rPr lang="en-US" b="true" sz="1200">
                <a:solidFill>
                  <a:srgbClr val="000000"/>
                </a:solidFill>
                <a:latin typeface="Open Sans Bold"/>
                <a:ea typeface="Open Sans Bold"/>
                <a:cs typeface="Open Sans Bold"/>
                <a:sym typeface="Open Sans Bold"/>
              </a:rPr>
              <a:t>Response Time</a:t>
            </a:r>
          </a:p>
        </p:txBody>
      </p:sp>
      <p:sp>
        <p:nvSpPr>
          <p:cNvPr name="TextBox 13" id="13"/>
          <p:cNvSpPr txBox="true"/>
          <p:nvPr/>
        </p:nvSpPr>
        <p:spPr>
          <a:xfrm rot="0">
            <a:off x="3873436" y="1817732"/>
            <a:ext cx="1020928" cy="335166"/>
          </a:xfrm>
          <a:prstGeom prst="rect">
            <a:avLst/>
          </a:prstGeom>
        </p:spPr>
        <p:txBody>
          <a:bodyPr anchor="t" rtlCol="false" tIns="0" lIns="0" bIns="0" rIns="0">
            <a:spAutoFit/>
          </a:bodyPr>
          <a:lstStyle/>
          <a:p>
            <a:pPr algn="l">
              <a:lnSpc>
                <a:spcPts val="3000"/>
              </a:lnSpc>
            </a:pPr>
            <a:r>
              <a:rPr lang="en-US" b="true" sz="1200">
                <a:solidFill>
                  <a:srgbClr val="000000"/>
                </a:solidFill>
                <a:latin typeface="Open Sans Bold"/>
                <a:ea typeface="Open Sans Bold"/>
                <a:cs typeface="Open Sans Bold"/>
                <a:sym typeface="Open Sans Bold"/>
              </a:rPr>
              <a:t>More Support</a:t>
            </a:r>
          </a:p>
        </p:txBody>
      </p:sp>
      <p:sp>
        <p:nvSpPr>
          <p:cNvPr name="TextBox 14" id="14"/>
          <p:cNvSpPr txBox="true"/>
          <p:nvPr/>
        </p:nvSpPr>
        <p:spPr>
          <a:xfrm rot="0">
            <a:off x="5538692" y="1817732"/>
            <a:ext cx="890626" cy="335166"/>
          </a:xfrm>
          <a:prstGeom prst="rect">
            <a:avLst/>
          </a:prstGeom>
        </p:spPr>
        <p:txBody>
          <a:bodyPr anchor="t" rtlCol="false" tIns="0" lIns="0" bIns="0" rIns="0">
            <a:spAutoFit/>
          </a:bodyPr>
          <a:lstStyle/>
          <a:p>
            <a:pPr algn="l">
              <a:lnSpc>
                <a:spcPts val="3000"/>
              </a:lnSpc>
            </a:pPr>
            <a:r>
              <a:rPr lang="en-US" b="true" sz="1200">
                <a:solidFill>
                  <a:srgbClr val="000000"/>
                </a:solidFill>
                <a:latin typeface="Open Sans Bold"/>
                <a:ea typeface="Open Sans Bold"/>
                <a:cs typeface="Open Sans Bold"/>
                <a:sym typeface="Open Sans Bold"/>
              </a:rPr>
              <a:t>Correct info</a:t>
            </a:r>
          </a:p>
        </p:txBody>
      </p:sp>
      <p:sp>
        <p:nvSpPr>
          <p:cNvPr name="TextBox 15" id="15"/>
          <p:cNvSpPr txBox="true"/>
          <p:nvPr/>
        </p:nvSpPr>
        <p:spPr>
          <a:xfrm rot="0">
            <a:off x="7203948" y="1817732"/>
            <a:ext cx="1158088" cy="335166"/>
          </a:xfrm>
          <a:prstGeom prst="rect">
            <a:avLst/>
          </a:prstGeom>
        </p:spPr>
        <p:txBody>
          <a:bodyPr anchor="t" rtlCol="false" tIns="0" lIns="0" bIns="0" rIns="0">
            <a:spAutoFit/>
          </a:bodyPr>
          <a:lstStyle/>
          <a:p>
            <a:pPr algn="l">
              <a:lnSpc>
                <a:spcPts val="3000"/>
              </a:lnSpc>
            </a:pPr>
            <a:r>
              <a:rPr lang="en-US" b="true" sz="1200">
                <a:solidFill>
                  <a:srgbClr val="000000"/>
                </a:solidFill>
                <a:latin typeface="Open Sans Bold"/>
                <a:ea typeface="Open Sans Bold"/>
                <a:cs typeface="Open Sans Bold"/>
                <a:sym typeface="Open Sans Bold"/>
              </a:rPr>
              <a:t>Familiar Format</a:t>
            </a:r>
          </a:p>
        </p:txBody>
      </p:sp>
      <p:sp>
        <p:nvSpPr>
          <p:cNvPr name="TextBox 16" id="16"/>
          <p:cNvSpPr txBox="true"/>
          <p:nvPr/>
        </p:nvSpPr>
        <p:spPr>
          <a:xfrm rot="0">
            <a:off x="563004" y="2330644"/>
            <a:ext cx="43434"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p>
        </p:txBody>
      </p:sp>
      <p:sp>
        <p:nvSpPr>
          <p:cNvPr name="TextBox 17" id="17"/>
          <p:cNvSpPr txBox="true"/>
          <p:nvPr/>
        </p:nvSpPr>
        <p:spPr>
          <a:xfrm rot="0">
            <a:off x="714375" y="2330644"/>
            <a:ext cx="1047874" cy="9619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Currently reps must fill out two lengthy forms.</a:t>
            </a:r>
          </a:p>
          <a:p>
            <a:pPr algn="l">
              <a:lnSpc>
                <a:spcPts val="1800"/>
              </a:lnSpc>
            </a:pPr>
            <a:r>
              <a:rPr lang="en-US" sz="1000">
                <a:solidFill>
                  <a:srgbClr val="333333"/>
                </a:solidFill>
                <a:latin typeface="Open Sans"/>
                <a:ea typeface="Open Sans"/>
                <a:cs typeface="Open Sans"/>
                <a:sym typeface="Open Sans"/>
              </a:rPr>
              <a:t>The new process </a:t>
            </a:r>
          </a:p>
          <a:p>
            <a:pPr algn="l">
              <a:lnSpc>
                <a:spcPts val="600"/>
              </a:lnSpc>
            </a:pPr>
            <a:r>
              <a:rPr lang="en-US" sz="1000">
                <a:solidFill>
                  <a:srgbClr val="333333"/>
                </a:solidFill>
                <a:latin typeface="Open Sans"/>
                <a:ea typeface="Open Sans"/>
                <a:cs typeface="Open Sans"/>
                <a:sym typeface="Open Sans"/>
              </a:rPr>
              <a:t>reduces it to one </a:t>
            </a:r>
          </a:p>
          <a:p>
            <a:pPr algn="l">
              <a:lnSpc>
                <a:spcPts val="1800"/>
              </a:lnSpc>
            </a:pPr>
            <a:r>
              <a:rPr lang="en-US" sz="1000">
                <a:solidFill>
                  <a:srgbClr val="333333"/>
                </a:solidFill>
                <a:latin typeface="Open Sans"/>
                <a:ea typeface="Open Sans"/>
                <a:cs typeface="Open Sans"/>
                <a:sym typeface="Open Sans"/>
              </a:rPr>
              <a:t>condensed form.</a:t>
            </a:r>
          </a:p>
        </p:txBody>
      </p:sp>
      <p:sp>
        <p:nvSpPr>
          <p:cNvPr name="TextBox 18" id="18"/>
          <p:cNvSpPr txBox="true"/>
          <p:nvPr/>
        </p:nvSpPr>
        <p:spPr>
          <a:xfrm rot="0">
            <a:off x="561985" y="2799388"/>
            <a:ext cx="44453" cy="206921"/>
          </a:xfrm>
          <a:prstGeom prst="rect">
            <a:avLst/>
          </a:prstGeom>
        </p:spPr>
        <p:txBody>
          <a:bodyPr anchor="t" rtlCol="false" tIns="0" lIns="0" bIns="0" rIns="0">
            <a:spAutoFit/>
          </a:bodyPr>
          <a:lstStyle/>
          <a:p>
            <a:pPr algn="l">
              <a:lnSpc>
                <a:spcPts val="1800"/>
              </a:lnSpc>
            </a:pPr>
            <a:r>
              <a:rPr lang="en-US" sz="1000" spc="-13">
                <a:solidFill>
                  <a:srgbClr val="000000"/>
                </a:solidFill>
                <a:latin typeface="IBM Plex Sans"/>
                <a:ea typeface="IBM Plex Sans"/>
                <a:cs typeface="IBM Plex Sans"/>
                <a:sym typeface="IBM Plex Sans"/>
              </a:rPr>
              <a:t>•</a:t>
            </a:r>
          </a:p>
        </p:txBody>
      </p:sp>
      <p:sp>
        <p:nvSpPr>
          <p:cNvPr name="TextBox 19" id="19"/>
          <p:cNvSpPr txBox="true"/>
          <p:nvPr/>
        </p:nvSpPr>
        <p:spPr>
          <a:xfrm rot="0">
            <a:off x="2228269" y="2330644"/>
            <a:ext cx="43434"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p>
        </p:txBody>
      </p:sp>
      <p:sp>
        <p:nvSpPr>
          <p:cNvPr name="TextBox 20" id="20"/>
          <p:cNvSpPr txBox="true"/>
          <p:nvPr/>
        </p:nvSpPr>
        <p:spPr>
          <a:xfrm rot="0">
            <a:off x="2379631" y="2330644"/>
            <a:ext cx="1123569" cy="12667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Current response time for escalations is 17 days.</a:t>
            </a:r>
          </a:p>
          <a:p>
            <a:pPr algn="l">
              <a:lnSpc>
                <a:spcPts val="1800"/>
              </a:lnSpc>
            </a:pPr>
            <a:r>
              <a:rPr lang="en-US" sz="1000">
                <a:solidFill>
                  <a:srgbClr val="333333"/>
                </a:solidFill>
                <a:latin typeface="Open Sans"/>
                <a:ea typeface="Open Sans"/>
                <a:cs typeface="Open Sans"/>
                <a:sym typeface="Open Sans"/>
              </a:rPr>
              <a:t>The new process </a:t>
            </a:r>
          </a:p>
          <a:p>
            <a:pPr algn="l">
              <a:lnSpc>
                <a:spcPts val="600"/>
              </a:lnSpc>
            </a:pPr>
            <a:r>
              <a:rPr lang="en-US" sz="1000">
                <a:solidFill>
                  <a:srgbClr val="333333"/>
                </a:solidFill>
                <a:latin typeface="Open Sans"/>
                <a:ea typeface="Open Sans"/>
                <a:cs typeface="Open Sans"/>
                <a:sym typeface="Open Sans"/>
              </a:rPr>
              <a:t>with less steps will </a:t>
            </a:r>
          </a:p>
          <a:p>
            <a:pPr algn="l">
              <a:lnSpc>
                <a:spcPts val="1800"/>
              </a:lnSpc>
            </a:pPr>
            <a:r>
              <a:rPr lang="en-US" sz="1000">
                <a:solidFill>
                  <a:srgbClr val="333333"/>
                </a:solidFill>
                <a:latin typeface="Open Sans"/>
                <a:ea typeface="Open Sans"/>
                <a:cs typeface="Open Sans"/>
                <a:sym typeface="Open Sans"/>
              </a:rPr>
              <a:t>reduce this </a:t>
            </a:r>
          </a:p>
          <a:p>
            <a:pPr algn="l">
              <a:lnSpc>
                <a:spcPts val="600"/>
              </a:lnSpc>
            </a:pPr>
            <a:r>
              <a:rPr lang="en-US" sz="1000">
                <a:solidFill>
                  <a:srgbClr val="333333"/>
                </a:solidFill>
                <a:latin typeface="Open Sans"/>
                <a:ea typeface="Open Sans"/>
                <a:cs typeface="Open Sans"/>
                <a:sym typeface="Open Sans"/>
              </a:rPr>
              <a:t>response time.</a:t>
            </a:r>
          </a:p>
        </p:txBody>
      </p:sp>
      <p:sp>
        <p:nvSpPr>
          <p:cNvPr name="TextBox 21" id="21"/>
          <p:cNvSpPr txBox="true"/>
          <p:nvPr/>
        </p:nvSpPr>
        <p:spPr>
          <a:xfrm rot="0">
            <a:off x="2227240" y="2951788"/>
            <a:ext cx="44453" cy="206921"/>
          </a:xfrm>
          <a:prstGeom prst="rect">
            <a:avLst/>
          </a:prstGeom>
        </p:spPr>
        <p:txBody>
          <a:bodyPr anchor="t" rtlCol="false" tIns="0" lIns="0" bIns="0" rIns="0">
            <a:spAutoFit/>
          </a:bodyPr>
          <a:lstStyle/>
          <a:p>
            <a:pPr algn="l">
              <a:lnSpc>
                <a:spcPts val="1800"/>
              </a:lnSpc>
            </a:pPr>
            <a:r>
              <a:rPr lang="en-US" sz="1000" spc="-13">
                <a:solidFill>
                  <a:srgbClr val="000000"/>
                </a:solidFill>
                <a:latin typeface="IBM Plex Sans"/>
                <a:ea typeface="IBM Plex Sans"/>
                <a:cs typeface="IBM Plex Sans"/>
                <a:sym typeface="IBM Plex Sans"/>
              </a:rPr>
              <a:t>•</a:t>
            </a:r>
          </a:p>
        </p:txBody>
      </p:sp>
      <p:sp>
        <p:nvSpPr>
          <p:cNvPr name="TextBox 22" id="22"/>
          <p:cNvSpPr txBox="true"/>
          <p:nvPr/>
        </p:nvSpPr>
        <p:spPr>
          <a:xfrm rot="0">
            <a:off x="3893525" y="2311594"/>
            <a:ext cx="43434" cy="180880"/>
          </a:xfrm>
          <a:prstGeom prst="rect">
            <a:avLst/>
          </a:prstGeom>
        </p:spPr>
        <p:txBody>
          <a:bodyPr anchor="t" rtlCol="false" tIns="0" lIns="0" bIns="0" rIns="0">
            <a:spAutoFit/>
          </a:bodyPr>
          <a:lstStyle/>
          <a:p>
            <a:pPr algn="l">
              <a:lnSpc>
                <a:spcPts val="1400"/>
              </a:lnSpc>
            </a:pPr>
            <a:r>
              <a:rPr lang="en-US" sz="1000">
                <a:solidFill>
                  <a:srgbClr val="000000"/>
                </a:solidFill>
                <a:latin typeface="Open Sans"/>
                <a:ea typeface="Open Sans"/>
                <a:cs typeface="Open Sans"/>
                <a:sym typeface="Open Sans"/>
              </a:rPr>
              <a:t>•</a:t>
            </a:r>
          </a:p>
        </p:txBody>
      </p:sp>
      <p:sp>
        <p:nvSpPr>
          <p:cNvPr name="TextBox 23" id="23"/>
          <p:cNvSpPr txBox="true"/>
          <p:nvPr/>
        </p:nvSpPr>
        <p:spPr>
          <a:xfrm rot="0">
            <a:off x="4044886" y="2330644"/>
            <a:ext cx="1108710" cy="12667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The new form will allow more people to work on escalations.</a:t>
            </a:r>
          </a:p>
          <a:p>
            <a:pPr algn="l">
              <a:lnSpc>
                <a:spcPts val="1800"/>
              </a:lnSpc>
            </a:pPr>
            <a:r>
              <a:rPr lang="en-US" sz="1000">
                <a:solidFill>
                  <a:srgbClr val="333333"/>
                </a:solidFill>
                <a:latin typeface="Open Sans"/>
                <a:ea typeface="Open Sans"/>
                <a:cs typeface="Open Sans"/>
                <a:sym typeface="Open Sans"/>
              </a:rPr>
              <a:t>This will create </a:t>
            </a:r>
          </a:p>
          <a:p>
            <a:pPr algn="l">
              <a:lnSpc>
                <a:spcPts val="600"/>
              </a:lnSpc>
            </a:pPr>
            <a:r>
              <a:rPr lang="en-US" sz="1000">
                <a:solidFill>
                  <a:srgbClr val="333333"/>
                </a:solidFill>
                <a:latin typeface="Open Sans"/>
                <a:ea typeface="Open Sans"/>
                <a:cs typeface="Open Sans"/>
                <a:sym typeface="Open Sans"/>
              </a:rPr>
              <a:t>more eﬃciency </a:t>
            </a:r>
          </a:p>
          <a:p>
            <a:pPr algn="l">
              <a:lnSpc>
                <a:spcPts val="1800"/>
              </a:lnSpc>
            </a:pPr>
            <a:r>
              <a:rPr lang="en-US" sz="1000">
                <a:solidFill>
                  <a:srgbClr val="333333"/>
                </a:solidFill>
                <a:latin typeface="Open Sans"/>
                <a:ea typeface="Open Sans"/>
                <a:cs typeface="Open Sans"/>
                <a:sym typeface="Open Sans"/>
              </a:rPr>
              <a:t>and a better </a:t>
            </a:r>
          </a:p>
          <a:p>
            <a:pPr algn="l">
              <a:lnSpc>
                <a:spcPts val="600"/>
              </a:lnSpc>
            </a:pPr>
            <a:r>
              <a:rPr lang="en-US" sz="1000">
                <a:solidFill>
                  <a:srgbClr val="333333"/>
                </a:solidFill>
                <a:latin typeface="Open Sans"/>
                <a:ea typeface="Open Sans"/>
                <a:cs typeface="Open Sans"/>
                <a:sym typeface="Open Sans"/>
              </a:rPr>
              <a:t>workflow.</a:t>
            </a:r>
          </a:p>
        </p:txBody>
      </p:sp>
      <p:sp>
        <p:nvSpPr>
          <p:cNvPr name="TextBox 24" id="24"/>
          <p:cNvSpPr txBox="true"/>
          <p:nvPr/>
        </p:nvSpPr>
        <p:spPr>
          <a:xfrm rot="0">
            <a:off x="5558780" y="2330644"/>
            <a:ext cx="43434"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p>
        </p:txBody>
      </p:sp>
      <p:sp>
        <p:nvSpPr>
          <p:cNvPr name="TextBox 25" id="25"/>
          <p:cNvSpPr txBox="true"/>
          <p:nvPr/>
        </p:nvSpPr>
        <p:spPr>
          <a:xfrm rot="0">
            <a:off x="5710142" y="2330644"/>
            <a:ext cx="1119759" cy="12286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The Slack escalations form will allow the escalations team to respond to reps in real time, reducing steps in process.</a:t>
            </a:r>
          </a:p>
        </p:txBody>
      </p:sp>
      <p:sp>
        <p:nvSpPr>
          <p:cNvPr name="TextBox 26" id="26"/>
          <p:cNvSpPr txBox="true"/>
          <p:nvPr/>
        </p:nvSpPr>
        <p:spPr>
          <a:xfrm rot="0">
            <a:off x="7224036" y="2330644"/>
            <a:ext cx="1204455"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r>
              <a:rPr lang="en-US" sz="1000">
                <a:solidFill>
                  <a:srgbClr val="333333"/>
                </a:solidFill>
                <a:latin typeface="Open Sans"/>
                <a:ea typeface="Open Sans"/>
                <a:cs typeface="Open Sans"/>
                <a:sym typeface="Open Sans"/>
              </a:rPr>
              <a:t>Slack is a familiar </a:t>
            </a:r>
          </a:p>
        </p:txBody>
      </p:sp>
      <p:sp>
        <p:nvSpPr>
          <p:cNvPr name="TextBox 27" id="27"/>
          <p:cNvSpPr txBox="true"/>
          <p:nvPr/>
        </p:nvSpPr>
        <p:spPr>
          <a:xfrm rot="0">
            <a:off x="7375398" y="2483044"/>
            <a:ext cx="1040387" cy="10762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format for reps, which will reduce confusion and encourage good behavior in filling out the form with the relevant info.</a:t>
            </a:r>
          </a:p>
        </p:txBody>
      </p:sp>
      <p:sp>
        <p:nvSpPr>
          <p:cNvPr name="TextBox 28" id="28"/>
          <p:cNvSpPr txBox="true"/>
          <p:nvPr/>
        </p:nvSpPr>
        <p:spPr>
          <a:xfrm rot="0">
            <a:off x="3892496" y="2989888"/>
            <a:ext cx="44453" cy="168821"/>
          </a:xfrm>
          <a:prstGeom prst="rect">
            <a:avLst/>
          </a:prstGeom>
        </p:spPr>
        <p:txBody>
          <a:bodyPr anchor="t" rtlCol="false" tIns="0" lIns="0" bIns="0" rIns="0">
            <a:spAutoFit/>
          </a:bodyPr>
          <a:lstStyle/>
          <a:p>
            <a:pPr algn="l">
              <a:lnSpc>
                <a:spcPts val="1400"/>
              </a:lnSpc>
            </a:pPr>
            <a:r>
              <a:rPr lang="en-US" sz="1000" spc="-13">
                <a:solidFill>
                  <a:srgbClr val="000000"/>
                </a:solidFill>
                <a:latin typeface="IBM Plex Sans"/>
                <a:ea typeface="IBM Plex Sans"/>
                <a:cs typeface="IBM Plex Sans"/>
                <a:sym typeface="IBM Plex Sans"/>
              </a:rPr>
              <a:t>•</a:t>
            </a:r>
          </a:p>
        </p:txBody>
      </p:sp>
      <p:sp>
        <p:nvSpPr>
          <p:cNvPr name="TextBox 29" id="29"/>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3</a:t>
            </a:r>
          </a:p>
        </p:txBody>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393697" y="369884"/>
            <a:ext cx="8356597" cy="1427159"/>
          </a:xfrm>
          <a:custGeom>
            <a:avLst/>
            <a:gdLst/>
            <a:ahLst/>
            <a:cxnLst/>
            <a:rect r="r" b="b" t="t" l="l"/>
            <a:pathLst>
              <a:path h="1427159" w="8356597">
                <a:moveTo>
                  <a:pt x="0" y="0"/>
                </a:moveTo>
                <a:lnTo>
                  <a:pt x="8356597" y="0"/>
                </a:lnTo>
                <a:lnTo>
                  <a:pt x="8356597" y="1427160"/>
                </a:lnTo>
                <a:lnTo>
                  <a:pt x="0" y="1427160"/>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grpSp>
        <p:nvGrpSpPr>
          <p:cNvPr name="Group 6" id="6"/>
          <p:cNvGrpSpPr>
            <a:grpSpLocks noChangeAspect="true"/>
          </p:cNvGrpSpPr>
          <p:nvPr/>
        </p:nvGrpSpPr>
        <p:grpSpPr>
          <a:xfrm rot="0">
            <a:off x="388953" y="1872825"/>
            <a:ext cx="8366103" cy="2573026"/>
            <a:chOff x="0" y="0"/>
            <a:chExt cx="8366100" cy="2573020"/>
          </a:xfrm>
        </p:grpSpPr>
        <p:sp>
          <p:nvSpPr>
            <p:cNvPr name="Freeform 7" id="7"/>
            <p:cNvSpPr/>
            <p:nvPr/>
          </p:nvSpPr>
          <p:spPr>
            <a:xfrm flipH="false" flipV="false" rot="0">
              <a:off x="68199" y="63500"/>
              <a:ext cx="1568577" cy="2407920"/>
            </a:xfrm>
            <a:custGeom>
              <a:avLst/>
              <a:gdLst/>
              <a:ahLst/>
              <a:cxnLst/>
              <a:rect r="r" b="b" t="t" l="l"/>
              <a:pathLst>
                <a:path h="2407920" w="1568577">
                  <a:moveTo>
                    <a:pt x="0" y="0"/>
                  </a:moveTo>
                  <a:lnTo>
                    <a:pt x="1568577" y="0"/>
                  </a:lnTo>
                  <a:lnTo>
                    <a:pt x="1568577" y="2407920"/>
                  </a:lnTo>
                  <a:lnTo>
                    <a:pt x="0" y="2407920"/>
                  </a:lnTo>
                  <a:lnTo>
                    <a:pt x="0" y="0"/>
                  </a:lnTo>
                  <a:close/>
                </a:path>
              </a:pathLst>
            </a:custGeom>
            <a:solidFill>
              <a:srgbClr val="FFFFFF">
                <a:alpha val="0"/>
              </a:srgbClr>
            </a:solidFill>
          </p:spPr>
        </p:sp>
        <p:sp>
          <p:nvSpPr>
            <p:cNvPr name="Freeform 8" id="8"/>
            <p:cNvSpPr/>
            <p:nvPr/>
          </p:nvSpPr>
          <p:spPr>
            <a:xfrm flipH="false" flipV="false" rot="0">
              <a:off x="68199" y="63500"/>
              <a:ext cx="1568577" cy="274320"/>
            </a:xfrm>
            <a:custGeom>
              <a:avLst/>
              <a:gdLst/>
              <a:ahLst/>
              <a:cxnLst/>
              <a:rect r="r" b="b" t="t" l="l"/>
              <a:pathLst>
                <a:path h="274320" w="1568577">
                  <a:moveTo>
                    <a:pt x="0" y="0"/>
                  </a:moveTo>
                  <a:lnTo>
                    <a:pt x="1568577" y="0"/>
                  </a:lnTo>
                  <a:lnTo>
                    <a:pt x="1568577" y="274320"/>
                  </a:lnTo>
                  <a:lnTo>
                    <a:pt x="0" y="274320"/>
                  </a:lnTo>
                  <a:lnTo>
                    <a:pt x="0" y="0"/>
                  </a:lnTo>
                  <a:close/>
                </a:path>
              </a:pathLst>
            </a:custGeom>
            <a:solidFill>
              <a:srgbClr val="FFFFFF">
                <a:alpha val="0"/>
              </a:srgbClr>
            </a:solidFill>
          </p:spPr>
        </p:sp>
        <p:sp>
          <p:nvSpPr>
            <p:cNvPr name="Freeform 9" id="9"/>
            <p:cNvSpPr/>
            <p:nvPr/>
          </p:nvSpPr>
          <p:spPr>
            <a:xfrm flipH="false" flipV="false" rot="0">
              <a:off x="68199" y="337820"/>
              <a:ext cx="1568577" cy="2133600"/>
            </a:xfrm>
            <a:custGeom>
              <a:avLst/>
              <a:gdLst/>
              <a:ahLst/>
              <a:cxnLst/>
              <a:rect r="r" b="b" t="t" l="l"/>
              <a:pathLst>
                <a:path h="2133600" w="1568577">
                  <a:moveTo>
                    <a:pt x="0" y="0"/>
                  </a:moveTo>
                  <a:lnTo>
                    <a:pt x="1568577" y="0"/>
                  </a:lnTo>
                  <a:lnTo>
                    <a:pt x="1568577" y="2133600"/>
                  </a:lnTo>
                  <a:lnTo>
                    <a:pt x="0" y="2133600"/>
                  </a:lnTo>
                  <a:lnTo>
                    <a:pt x="0" y="0"/>
                  </a:lnTo>
                  <a:close/>
                </a:path>
              </a:pathLst>
            </a:custGeom>
            <a:solidFill>
              <a:srgbClr val="D8DADA"/>
            </a:solidFill>
          </p:spPr>
        </p:sp>
        <p:sp>
          <p:nvSpPr>
            <p:cNvPr name="Freeform 10" id="10"/>
            <p:cNvSpPr/>
            <p:nvPr/>
          </p:nvSpPr>
          <p:spPr>
            <a:xfrm flipH="false" flipV="false" rot="0">
              <a:off x="63500" y="309245"/>
              <a:ext cx="1578102" cy="57150"/>
            </a:xfrm>
            <a:custGeom>
              <a:avLst/>
              <a:gdLst/>
              <a:ahLst/>
              <a:cxnLst/>
              <a:rect r="r" b="b" t="t" l="l"/>
              <a:pathLst>
                <a:path h="57150" w="1578102">
                  <a:moveTo>
                    <a:pt x="0" y="0"/>
                  </a:moveTo>
                  <a:lnTo>
                    <a:pt x="1578102" y="0"/>
                  </a:lnTo>
                  <a:lnTo>
                    <a:pt x="1578102" y="57150"/>
                  </a:lnTo>
                  <a:lnTo>
                    <a:pt x="0" y="57150"/>
                  </a:lnTo>
                  <a:close/>
                </a:path>
              </a:pathLst>
            </a:custGeom>
            <a:solidFill>
              <a:srgbClr val="EE0000"/>
            </a:solidFill>
          </p:spPr>
        </p:sp>
        <p:sp>
          <p:nvSpPr>
            <p:cNvPr name="Freeform 11" id="11"/>
            <p:cNvSpPr/>
            <p:nvPr/>
          </p:nvSpPr>
          <p:spPr>
            <a:xfrm flipH="false" flipV="false" rot="0">
              <a:off x="63500" y="2433320"/>
              <a:ext cx="1578102" cy="76200"/>
            </a:xfrm>
            <a:custGeom>
              <a:avLst/>
              <a:gdLst/>
              <a:ahLst/>
              <a:cxnLst/>
              <a:rect r="r" b="b" t="t" l="l"/>
              <a:pathLst>
                <a:path h="76200" w="1578102">
                  <a:moveTo>
                    <a:pt x="0" y="0"/>
                  </a:moveTo>
                  <a:lnTo>
                    <a:pt x="1578102" y="0"/>
                  </a:lnTo>
                  <a:lnTo>
                    <a:pt x="1578102" y="76200"/>
                  </a:lnTo>
                  <a:lnTo>
                    <a:pt x="0" y="76200"/>
                  </a:lnTo>
                  <a:close/>
                </a:path>
              </a:pathLst>
            </a:custGeom>
            <a:solidFill>
              <a:srgbClr val="D8DADA"/>
            </a:solidFill>
          </p:spPr>
        </p:sp>
        <p:sp>
          <p:nvSpPr>
            <p:cNvPr name="Freeform 12" id="12"/>
            <p:cNvSpPr/>
            <p:nvPr/>
          </p:nvSpPr>
          <p:spPr>
            <a:xfrm flipH="false" flipV="false" rot="0">
              <a:off x="1733550" y="63500"/>
              <a:ext cx="1568577" cy="2407920"/>
            </a:xfrm>
            <a:custGeom>
              <a:avLst/>
              <a:gdLst/>
              <a:ahLst/>
              <a:cxnLst/>
              <a:rect r="r" b="b" t="t" l="l"/>
              <a:pathLst>
                <a:path h="2407920" w="1568577">
                  <a:moveTo>
                    <a:pt x="0" y="0"/>
                  </a:moveTo>
                  <a:lnTo>
                    <a:pt x="1568577" y="0"/>
                  </a:lnTo>
                  <a:lnTo>
                    <a:pt x="1568577" y="2407920"/>
                  </a:lnTo>
                  <a:lnTo>
                    <a:pt x="0" y="2407920"/>
                  </a:lnTo>
                  <a:lnTo>
                    <a:pt x="0" y="0"/>
                  </a:lnTo>
                  <a:close/>
                </a:path>
              </a:pathLst>
            </a:custGeom>
            <a:solidFill>
              <a:srgbClr val="FFFFFF">
                <a:alpha val="0"/>
              </a:srgbClr>
            </a:solidFill>
          </p:spPr>
        </p:sp>
        <p:sp>
          <p:nvSpPr>
            <p:cNvPr name="Freeform 13" id="13"/>
            <p:cNvSpPr/>
            <p:nvPr/>
          </p:nvSpPr>
          <p:spPr>
            <a:xfrm flipH="false" flipV="false" rot="0">
              <a:off x="1733550" y="63500"/>
              <a:ext cx="1568577" cy="274320"/>
            </a:xfrm>
            <a:custGeom>
              <a:avLst/>
              <a:gdLst/>
              <a:ahLst/>
              <a:cxnLst/>
              <a:rect r="r" b="b" t="t" l="l"/>
              <a:pathLst>
                <a:path h="274320" w="1568577">
                  <a:moveTo>
                    <a:pt x="0" y="0"/>
                  </a:moveTo>
                  <a:lnTo>
                    <a:pt x="1568577" y="0"/>
                  </a:lnTo>
                  <a:lnTo>
                    <a:pt x="1568577" y="274320"/>
                  </a:lnTo>
                  <a:lnTo>
                    <a:pt x="0" y="274320"/>
                  </a:lnTo>
                  <a:lnTo>
                    <a:pt x="0" y="0"/>
                  </a:lnTo>
                  <a:close/>
                </a:path>
              </a:pathLst>
            </a:custGeom>
            <a:solidFill>
              <a:srgbClr val="FFFFFF">
                <a:alpha val="0"/>
              </a:srgbClr>
            </a:solidFill>
          </p:spPr>
        </p:sp>
        <p:sp>
          <p:nvSpPr>
            <p:cNvPr name="Freeform 14" id="14"/>
            <p:cNvSpPr/>
            <p:nvPr/>
          </p:nvSpPr>
          <p:spPr>
            <a:xfrm flipH="false" flipV="false" rot="0">
              <a:off x="1733550" y="337820"/>
              <a:ext cx="1568577" cy="2133600"/>
            </a:xfrm>
            <a:custGeom>
              <a:avLst/>
              <a:gdLst/>
              <a:ahLst/>
              <a:cxnLst/>
              <a:rect r="r" b="b" t="t" l="l"/>
              <a:pathLst>
                <a:path h="2133600" w="1568577">
                  <a:moveTo>
                    <a:pt x="0" y="0"/>
                  </a:moveTo>
                  <a:lnTo>
                    <a:pt x="1568577" y="0"/>
                  </a:lnTo>
                  <a:lnTo>
                    <a:pt x="1568577" y="2133600"/>
                  </a:lnTo>
                  <a:lnTo>
                    <a:pt x="0" y="2133600"/>
                  </a:lnTo>
                  <a:lnTo>
                    <a:pt x="0" y="0"/>
                  </a:lnTo>
                  <a:close/>
                </a:path>
              </a:pathLst>
            </a:custGeom>
            <a:solidFill>
              <a:srgbClr val="D8DADA"/>
            </a:solidFill>
          </p:spPr>
        </p:sp>
        <p:sp>
          <p:nvSpPr>
            <p:cNvPr name="Freeform 15" id="15"/>
            <p:cNvSpPr/>
            <p:nvPr/>
          </p:nvSpPr>
          <p:spPr>
            <a:xfrm flipH="false" flipV="false" rot="0">
              <a:off x="1728724" y="309245"/>
              <a:ext cx="1578102" cy="57150"/>
            </a:xfrm>
            <a:custGeom>
              <a:avLst/>
              <a:gdLst/>
              <a:ahLst/>
              <a:cxnLst/>
              <a:rect r="r" b="b" t="t" l="l"/>
              <a:pathLst>
                <a:path h="57150" w="1578102">
                  <a:moveTo>
                    <a:pt x="0" y="0"/>
                  </a:moveTo>
                  <a:lnTo>
                    <a:pt x="1578102" y="0"/>
                  </a:lnTo>
                  <a:lnTo>
                    <a:pt x="1578102" y="57150"/>
                  </a:lnTo>
                  <a:lnTo>
                    <a:pt x="0" y="57150"/>
                  </a:lnTo>
                  <a:close/>
                </a:path>
              </a:pathLst>
            </a:custGeom>
            <a:solidFill>
              <a:srgbClr val="EE0000"/>
            </a:solidFill>
          </p:spPr>
        </p:sp>
        <p:sp>
          <p:nvSpPr>
            <p:cNvPr name="Freeform 16" id="16"/>
            <p:cNvSpPr/>
            <p:nvPr/>
          </p:nvSpPr>
          <p:spPr>
            <a:xfrm flipH="false" flipV="false" rot="0">
              <a:off x="1728724" y="2433320"/>
              <a:ext cx="1578102" cy="76200"/>
            </a:xfrm>
            <a:custGeom>
              <a:avLst/>
              <a:gdLst/>
              <a:ahLst/>
              <a:cxnLst/>
              <a:rect r="r" b="b" t="t" l="l"/>
              <a:pathLst>
                <a:path h="76200" w="1578102">
                  <a:moveTo>
                    <a:pt x="0" y="0"/>
                  </a:moveTo>
                  <a:lnTo>
                    <a:pt x="1578102" y="0"/>
                  </a:lnTo>
                  <a:lnTo>
                    <a:pt x="1578102" y="76200"/>
                  </a:lnTo>
                  <a:lnTo>
                    <a:pt x="0" y="76200"/>
                  </a:lnTo>
                  <a:close/>
                </a:path>
              </a:pathLst>
            </a:custGeom>
            <a:solidFill>
              <a:srgbClr val="D8DADA"/>
            </a:solidFill>
          </p:spPr>
        </p:sp>
        <p:sp>
          <p:nvSpPr>
            <p:cNvPr name="Freeform 17" id="17"/>
            <p:cNvSpPr/>
            <p:nvPr/>
          </p:nvSpPr>
          <p:spPr>
            <a:xfrm flipH="false" flipV="false" rot="0">
              <a:off x="3398774" y="63500"/>
              <a:ext cx="1568577" cy="2407920"/>
            </a:xfrm>
            <a:custGeom>
              <a:avLst/>
              <a:gdLst/>
              <a:ahLst/>
              <a:cxnLst/>
              <a:rect r="r" b="b" t="t" l="l"/>
              <a:pathLst>
                <a:path h="2407920" w="1568577">
                  <a:moveTo>
                    <a:pt x="0" y="0"/>
                  </a:moveTo>
                  <a:lnTo>
                    <a:pt x="1568577" y="0"/>
                  </a:lnTo>
                  <a:lnTo>
                    <a:pt x="1568577" y="2407920"/>
                  </a:lnTo>
                  <a:lnTo>
                    <a:pt x="0" y="2407920"/>
                  </a:lnTo>
                  <a:lnTo>
                    <a:pt x="0" y="0"/>
                  </a:lnTo>
                  <a:close/>
                </a:path>
              </a:pathLst>
            </a:custGeom>
            <a:solidFill>
              <a:srgbClr val="FFFFFF">
                <a:alpha val="0"/>
              </a:srgbClr>
            </a:solidFill>
          </p:spPr>
        </p:sp>
        <p:sp>
          <p:nvSpPr>
            <p:cNvPr name="Freeform 18" id="18"/>
            <p:cNvSpPr/>
            <p:nvPr/>
          </p:nvSpPr>
          <p:spPr>
            <a:xfrm flipH="false" flipV="false" rot="0">
              <a:off x="3398774" y="63500"/>
              <a:ext cx="1568577" cy="274320"/>
            </a:xfrm>
            <a:custGeom>
              <a:avLst/>
              <a:gdLst/>
              <a:ahLst/>
              <a:cxnLst/>
              <a:rect r="r" b="b" t="t" l="l"/>
              <a:pathLst>
                <a:path h="274320" w="1568577">
                  <a:moveTo>
                    <a:pt x="0" y="0"/>
                  </a:moveTo>
                  <a:lnTo>
                    <a:pt x="1568577" y="0"/>
                  </a:lnTo>
                  <a:lnTo>
                    <a:pt x="1568577" y="274320"/>
                  </a:lnTo>
                  <a:lnTo>
                    <a:pt x="0" y="274320"/>
                  </a:lnTo>
                  <a:lnTo>
                    <a:pt x="0" y="0"/>
                  </a:lnTo>
                  <a:close/>
                </a:path>
              </a:pathLst>
            </a:custGeom>
            <a:solidFill>
              <a:srgbClr val="FFFFFF">
                <a:alpha val="0"/>
              </a:srgbClr>
            </a:solidFill>
          </p:spPr>
        </p:sp>
        <p:sp>
          <p:nvSpPr>
            <p:cNvPr name="Freeform 19" id="19"/>
            <p:cNvSpPr/>
            <p:nvPr/>
          </p:nvSpPr>
          <p:spPr>
            <a:xfrm flipH="false" flipV="false" rot="0">
              <a:off x="3398774" y="337820"/>
              <a:ext cx="1568577" cy="2133600"/>
            </a:xfrm>
            <a:custGeom>
              <a:avLst/>
              <a:gdLst/>
              <a:ahLst/>
              <a:cxnLst/>
              <a:rect r="r" b="b" t="t" l="l"/>
              <a:pathLst>
                <a:path h="2133600" w="1568577">
                  <a:moveTo>
                    <a:pt x="0" y="0"/>
                  </a:moveTo>
                  <a:lnTo>
                    <a:pt x="1568577" y="0"/>
                  </a:lnTo>
                  <a:lnTo>
                    <a:pt x="1568577" y="2133600"/>
                  </a:lnTo>
                  <a:lnTo>
                    <a:pt x="0" y="2133600"/>
                  </a:lnTo>
                  <a:lnTo>
                    <a:pt x="0" y="0"/>
                  </a:lnTo>
                  <a:close/>
                </a:path>
              </a:pathLst>
            </a:custGeom>
            <a:solidFill>
              <a:srgbClr val="D8DADA"/>
            </a:solidFill>
          </p:spPr>
        </p:sp>
        <p:sp>
          <p:nvSpPr>
            <p:cNvPr name="Freeform 20" id="20"/>
            <p:cNvSpPr/>
            <p:nvPr/>
          </p:nvSpPr>
          <p:spPr>
            <a:xfrm flipH="false" flipV="false" rot="0">
              <a:off x="3394075" y="309245"/>
              <a:ext cx="1577975" cy="57150"/>
            </a:xfrm>
            <a:custGeom>
              <a:avLst/>
              <a:gdLst/>
              <a:ahLst/>
              <a:cxnLst/>
              <a:rect r="r" b="b" t="t" l="l"/>
              <a:pathLst>
                <a:path h="57150" w="1577975">
                  <a:moveTo>
                    <a:pt x="0" y="0"/>
                  </a:moveTo>
                  <a:lnTo>
                    <a:pt x="1577975" y="0"/>
                  </a:lnTo>
                  <a:lnTo>
                    <a:pt x="1577975" y="57150"/>
                  </a:lnTo>
                  <a:lnTo>
                    <a:pt x="0" y="57150"/>
                  </a:lnTo>
                  <a:close/>
                </a:path>
              </a:pathLst>
            </a:custGeom>
            <a:solidFill>
              <a:srgbClr val="EE0000"/>
            </a:solidFill>
          </p:spPr>
        </p:sp>
        <p:sp>
          <p:nvSpPr>
            <p:cNvPr name="Freeform 21" id="21"/>
            <p:cNvSpPr/>
            <p:nvPr/>
          </p:nvSpPr>
          <p:spPr>
            <a:xfrm flipH="false" flipV="false" rot="0">
              <a:off x="3394075" y="2433320"/>
              <a:ext cx="1577975" cy="76200"/>
            </a:xfrm>
            <a:custGeom>
              <a:avLst/>
              <a:gdLst/>
              <a:ahLst/>
              <a:cxnLst/>
              <a:rect r="r" b="b" t="t" l="l"/>
              <a:pathLst>
                <a:path h="76200" w="1577975">
                  <a:moveTo>
                    <a:pt x="0" y="0"/>
                  </a:moveTo>
                  <a:lnTo>
                    <a:pt x="1577975" y="0"/>
                  </a:lnTo>
                  <a:lnTo>
                    <a:pt x="1577975" y="76200"/>
                  </a:lnTo>
                  <a:lnTo>
                    <a:pt x="0" y="76200"/>
                  </a:lnTo>
                  <a:close/>
                </a:path>
              </a:pathLst>
            </a:custGeom>
            <a:solidFill>
              <a:srgbClr val="D8DADA"/>
            </a:solidFill>
          </p:spPr>
        </p:sp>
        <p:sp>
          <p:nvSpPr>
            <p:cNvPr name="Freeform 22" id="22"/>
            <p:cNvSpPr/>
            <p:nvPr/>
          </p:nvSpPr>
          <p:spPr>
            <a:xfrm flipH="false" flipV="false" rot="0">
              <a:off x="5063998" y="63500"/>
              <a:ext cx="1568577" cy="2407920"/>
            </a:xfrm>
            <a:custGeom>
              <a:avLst/>
              <a:gdLst/>
              <a:ahLst/>
              <a:cxnLst/>
              <a:rect r="r" b="b" t="t" l="l"/>
              <a:pathLst>
                <a:path h="2407920" w="1568577">
                  <a:moveTo>
                    <a:pt x="0" y="0"/>
                  </a:moveTo>
                  <a:lnTo>
                    <a:pt x="1568577" y="0"/>
                  </a:lnTo>
                  <a:lnTo>
                    <a:pt x="1568577" y="2407920"/>
                  </a:lnTo>
                  <a:lnTo>
                    <a:pt x="0" y="2407920"/>
                  </a:lnTo>
                  <a:lnTo>
                    <a:pt x="0" y="0"/>
                  </a:lnTo>
                  <a:close/>
                </a:path>
              </a:pathLst>
            </a:custGeom>
            <a:solidFill>
              <a:srgbClr val="FFFFFF">
                <a:alpha val="0"/>
              </a:srgbClr>
            </a:solidFill>
          </p:spPr>
        </p:sp>
        <p:sp>
          <p:nvSpPr>
            <p:cNvPr name="Freeform 23" id="23"/>
            <p:cNvSpPr/>
            <p:nvPr/>
          </p:nvSpPr>
          <p:spPr>
            <a:xfrm flipH="false" flipV="false" rot="0">
              <a:off x="5063998" y="63500"/>
              <a:ext cx="1568577" cy="274320"/>
            </a:xfrm>
            <a:custGeom>
              <a:avLst/>
              <a:gdLst/>
              <a:ahLst/>
              <a:cxnLst/>
              <a:rect r="r" b="b" t="t" l="l"/>
              <a:pathLst>
                <a:path h="274320" w="1568577">
                  <a:moveTo>
                    <a:pt x="0" y="0"/>
                  </a:moveTo>
                  <a:lnTo>
                    <a:pt x="1568577" y="0"/>
                  </a:lnTo>
                  <a:lnTo>
                    <a:pt x="1568577" y="274320"/>
                  </a:lnTo>
                  <a:lnTo>
                    <a:pt x="0" y="274320"/>
                  </a:lnTo>
                  <a:lnTo>
                    <a:pt x="0" y="0"/>
                  </a:lnTo>
                  <a:close/>
                </a:path>
              </a:pathLst>
            </a:custGeom>
            <a:solidFill>
              <a:srgbClr val="FFFFFF">
                <a:alpha val="0"/>
              </a:srgbClr>
            </a:solidFill>
          </p:spPr>
        </p:sp>
        <p:sp>
          <p:nvSpPr>
            <p:cNvPr name="Freeform 24" id="24"/>
            <p:cNvSpPr/>
            <p:nvPr/>
          </p:nvSpPr>
          <p:spPr>
            <a:xfrm flipH="false" flipV="false" rot="0">
              <a:off x="5063998" y="337820"/>
              <a:ext cx="1568577" cy="2133600"/>
            </a:xfrm>
            <a:custGeom>
              <a:avLst/>
              <a:gdLst/>
              <a:ahLst/>
              <a:cxnLst/>
              <a:rect r="r" b="b" t="t" l="l"/>
              <a:pathLst>
                <a:path h="2133600" w="1568577">
                  <a:moveTo>
                    <a:pt x="0" y="0"/>
                  </a:moveTo>
                  <a:lnTo>
                    <a:pt x="1568577" y="0"/>
                  </a:lnTo>
                  <a:lnTo>
                    <a:pt x="1568577" y="2133600"/>
                  </a:lnTo>
                  <a:lnTo>
                    <a:pt x="0" y="2133600"/>
                  </a:lnTo>
                  <a:lnTo>
                    <a:pt x="0" y="0"/>
                  </a:lnTo>
                  <a:close/>
                </a:path>
              </a:pathLst>
            </a:custGeom>
            <a:solidFill>
              <a:srgbClr val="D8DADA"/>
            </a:solidFill>
          </p:spPr>
        </p:sp>
        <p:sp>
          <p:nvSpPr>
            <p:cNvPr name="Freeform 25" id="25"/>
            <p:cNvSpPr/>
            <p:nvPr/>
          </p:nvSpPr>
          <p:spPr>
            <a:xfrm flipH="false" flipV="false" rot="0">
              <a:off x="5059299" y="309245"/>
              <a:ext cx="1578102" cy="57150"/>
            </a:xfrm>
            <a:custGeom>
              <a:avLst/>
              <a:gdLst/>
              <a:ahLst/>
              <a:cxnLst/>
              <a:rect r="r" b="b" t="t" l="l"/>
              <a:pathLst>
                <a:path h="57150" w="1578102">
                  <a:moveTo>
                    <a:pt x="0" y="0"/>
                  </a:moveTo>
                  <a:lnTo>
                    <a:pt x="1578102" y="0"/>
                  </a:lnTo>
                  <a:lnTo>
                    <a:pt x="1578102" y="57150"/>
                  </a:lnTo>
                  <a:lnTo>
                    <a:pt x="0" y="57150"/>
                  </a:lnTo>
                  <a:close/>
                </a:path>
              </a:pathLst>
            </a:custGeom>
            <a:solidFill>
              <a:srgbClr val="EE0000"/>
            </a:solidFill>
          </p:spPr>
        </p:sp>
        <p:sp>
          <p:nvSpPr>
            <p:cNvPr name="Freeform 26" id="26"/>
            <p:cNvSpPr/>
            <p:nvPr/>
          </p:nvSpPr>
          <p:spPr>
            <a:xfrm flipH="false" flipV="false" rot="0">
              <a:off x="5059299" y="2433320"/>
              <a:ext cx="1578102" cy="76200"/>
            </a:xfrm>
            <a:custGeom>
              <a:avLst/>
              <a:gdLst/>
              <a:ahLst/>
              <a:cxnLst/>
              <a:rect r="r" b="b" t="t" l="l"/>
              <a:pathLst>
                <a:path h="76200" w="1578102">
                  <a:moveTo>
                    <a:pt x="0" y="0"/>
                  </a:moveTo>
                  <a:lnTo>
                    <a:pt x="1578102" y="0"/>
                  </a:lnTo>
                  <a:lnTo>
                    <a:pt x="1578102" y="76200"/>
                  </a:lnTo>
                  <a:lnTo>
                    <a:pt x="0" y="76200"/>
                  </a:lnTo>
                  <a:close/>
                </a:path>
              </a:pathLst>
            </a:custGeom>
            <a:solidFill>
              <a:srgbClr val="D8DADA"/>
            </a:solidFill>
          </p:spPr>
        </p:sp>
        <p:sp>
          <p:nvSpPr>
            <p:cNvPr name="Freeform 27" id="27"/>
            <p:cNvSpPr/>
            <p:nvPr/>
          </p:nvSpPr>
          <p:spPr>
            <a:xfrm flipH="false" flipV="false" rot="0">
              <a:off x="6729222" y="63500"/>
              <a:ext cx="1568577" cy="2407920"/>
            </a:xfrm>
            <a:custGeom>
              <a:avLst/>
              <a:gdLst/>
              <a:ahLst/>
              <a:cxnLst/>
              <a:rect r="r" b="b" t="t" l="l"/>
              <a:pathLst>
                <a:path h="2407920" w="1568577">
                  <a:moveTo>
                    <a:pt x="0" y="0"/>
                  </a:moveTo>
                  <a:lnTo>
                    <a:pt x="1568577" y="0"/>
                  </a:lnTo>
                  <a:lnTo>
                    <a:pt x="1568577" y="2407920"/>
                  </a:lnTo>
                  <a:lnTo>
                    <a:pt x="0" y="2407920"/>
                  </a:lnTo>
                  <a:lnTo>
                    <a:pt x="0" y="0"/>
                  </a:lnTo>
                  <a:close/>
                </a:path>
              </a:pathLst>
            </a:custGeom>
            <a:solidFill>
              <a:srgbClr val="FFFFFF">
                <a:alpha val="0"/>
              </a:srgbClr>
            </a:solidFill>
          </p:spPr>
        </p:sp>
        <p:sp>
          <p:nvSpPr>
            <p:cNvPr name="Freeform 28" id="28"/>
            <p:cNvSpPr/>
            <p:nvPr/>
          </p:nvSpPr>
          <p:spPr>
            <a:xfrm flipH="false" flipV="false" rot="0">
              <a:off x="6729222" y="63500"/>
              <a:ext cx="1568577" cy="274320"/>
            </a:xfrm>
            <a:custGeom>
              <a:avLst/>
              <a:gdLst/>
              <a:ahLst/>
              <a:cxnLst/>
              <a:rect r="r" b="b" t="t" l="l"/>
              <a:pathLst>
                <a:path h="274320" w="1568577">
                  <a:moveTo>
                    <a:pt x="0" y="0"/>
                  </a:moveTo>
                  <a:lnTo>
                    <a:pt x="1568577" y="0"/>
                  </a:lnTo>
                  <a:lnTo>
                    <a:pt x="1568577" y="274320"/>
                  </a:lnTo>
                  <a:lnTo>
                    <a:pt x="0" y="274320"/>
                  </a:lnTo>
                  <a:lnTo>
                    <a:pt x="0" y="0"/>
                  </a:lnTo>
                  <a:close/>
                </a:path>
              </a:pathLst>
            </a:custGeom>
            <a:solidFill>
              <a:srgbClr val="FFFFFF">
                <a:alpha val="0"/>
              </a:srgbClr>
            </a:solidFill>
          </p:spPr>
        </p:sp>
        <p:sp>
          <p:nvSpPr>
            <p:cNvPr name="Freeform 29" id="29"/>
            <p:cNvSpPr/>
            <p:nvPr/>
          </p:nvSpPr>
          <p:spPr>
            <a:xfrm flipH="false" flipV="false" rot="0">
              <a:off x="6729222" y="337820"/>
              <a:ext cx="1568577" cy="2133600"/>
            </a:xfrm>
            <a:custGeom>
              <a:avLst/>
              <a:gdLst/>
              <a:ahLst/>
              <a:cxnLst/>
              <a:rect r="r" b="b" t="t" l="l"/>
              <a:pathLst>
                <a:path h="2133600" w="1568577">
                  <a:moveTo>
                    <a:pt x="0" y="0"/>
                  </a:moveTo>
                  <a:lnTo>
                    <a:pt x="1568577" y="0"/>
                  </a:lnTo>
                  <a:lnTo>
                    <a:pt x="1568577" y="2133600"/>
                  </a:lnTo>
                  <a:lnTo>
                    <a:pt x="0" y="2133600"/>
                  </a:lnTo>
                  <a:lnTo>
                    <a:pt x="0" y="0"/>
                  </a:lnTo>
                  <a:close/>
                </a:path>
              </a:pathLst>
            </a:custGeom>
            <a:solidFill>
              <a:srgbClr val="D8DADA"/>
            </a:solidFill>
          </p:spPr>
        </p:sp>
        <p:sp>
          <p:nvSpPr>
            <p:cNvPr name="Freeform 30" id="30"/>
            <p:cNvSpPr/>
            <p:nvPr/>
          </p:nvSpPr>
          <p:spPr>
            <a:xfrm flipH="false" flipV="false" rot="0">
              <a:off x="6724523" y="309245"/>
              <a:ext cx="1578102" cy="57150"/>
            </a:xfrm>
            <a:custGeom>
              <a:avLst/>
              <a:gdLst/>
              <a:ahLst/>
              <a:cxnLst/>
              <a:rect r="r" b="b" t="t" l="l"/>
              <a:pathLst>
                <a:path h="57150" w="1578102">
                  <a:moveTo>
                    <a:pt x="0" y="0"/>
                  </a:moveTo>
                  <a:lnTo>
                    <a:pt x="1578102" y="0"/>
                  </a:lnTo>
                  <a:lnTo>
                    <a:pt x="1578102" y="57150"/>
                  </a:lnTo>
                  <a:lnTo>
                    <a:pt x="0" y="57150"/>
                  </a:lnTo>
                  <a:close/>
                </a:path>
              </a:pathLst>
            </a:custGeom>
            <a:solidFill>
              <a:srgbClr val="EE0000"/>
            </a:solidFill>
          </p:spPr>
        </p:sp>
        <p:sp>
          <p:nvSpPr>
            <p:cNvPr name="Freeform 31" id="31"/>
            <p:cNvSpPr/>
            <p:nvPr/>
          </p:nvSpPr>
          <p:spPr>
            <a:xfrm flipH="false" flipV="false" rot="0">
              <a:off x="6724523" y="2433320"/>
              <a:ext cx="1578102" cy="76200"/>
            </a:xfrm>
            <a:custGeom>
              <a:avLst/>
              <a:gdLst/>
              <a:ahLst/>
              <a:cxnLst/>
              <a:rect r="r" b="b" t="t" l="l"/>
              <a:pathLst>
                <a:path h="76200" w="1578102">
                  <a:moveTo>
                    <a:pt x="0" y="0"/>
                  </a:moveTo>
                  <a:lnTo>
                    <a:pt x="1578102" y="0"/>
                  </a:lnTo>
                  <a:lnTo>
                    <a:pt x="1578102" y="76200"/>
                  </a:lnTo>
                  <a:lnTo>
                    <a:pt x="0" y="76200"/>
                  </a:lnTo>
                  <a:close/>
                </a:path>
              </a:pathLst>
            </a:custGeom>
            <a:solidFill>
              <a:srgbClr val="D8DADA"/>
            </a:solidFill>
          </p:spPr>
        </p:sp>
      </p:grpSp>
      <p:sp>
        <p:nvSpPr>
          <p:cNvPr name="Freeform 32" id="32"/>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TextBox 33" id="33"/>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34" id="34"/>
          <p:cNvSpPr txBox="true"/>
          <p:nvPr/>
        </p:nvSpPr>
        <p:spPr>
          <a:xfrm rot="0">
            <a:off x="457200" y="492223"/>
            <a:ext cx="8013621" cy="1182005"/>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NEW Slack VBG Escalations Process</a:t>
            </a:r>
          </a:p>
          <a:p>
            <a:pPr algn="l">
              <a:lnSpc>
                <a:spcPts val="1343"/>
              </a:lnSpc>
            </a:pPr>
            <a:r>
              <a:rPr lang="en-US" b="true" sz="1399" spc="12">
                <a:solidFill>
                  <a:srgbClr val="000000"/>
                </a:solidFill>
                <a:latin typeface="IBM Plex Sans Condensed Bold"/>
                <a:ea typeface="IBM Plex Sans Condensed Bold"/>
                <a:cs typeface="IBM Plex Sans Condensed Bold"/>
                <a:sym typeface="IBM Plex Sans Condensed Bold"/>
              </a:rPr>
              <a:t>95% of ALL </a:t>
            </a:r>
            <a:r>
              <a:rPr lang="en-US" sz="1399" spc="12">
                <a:solidFill>
                  <a:srgbClr val="000000"/>
                </a:solidFill>
                <a:latin typeface="IBM Plex Sans Condensed"/>
                <a:ea typeface="IBM Plex Sans Condensed"/>
                <a:cs typeface="IBM Plex Sans Condensed"/>
                <a:sym typeface="IBM Plex Sans Condensed"/>
              </a:rPr>
              <a:t>VBG Escalation Submissions contain inaccurate and/or missing vital information. With changing to the new slack workflow model we will be able </a:t>
            </a:r>
            <a:r>
              <a:rPr lang="en-US" b="true" sz="1399" spc="12">
                <a:solidFill>
                  <a:srgbClr val="000000"/>
                </a:solidFill>
                <a:latin typeface="IBM Plex Sans Condensed Bold"/>
                <a:ea typeface="IBM Plex Sans Condensed Bold"/>
                <a:cs typeface="IBM Plex Sans Condensed Bold"/>
                <a:sym typeface="IBM Plex Sans Condensed Bold"/>
              </a:rPr>
              <a:t>eliminate</a:t>
            </a:r>
            <a:r>
              <a:rPr lang="en-US" sz="1399" spc="12">
                <a:solidFill>
                  <a:srgbClr val="000000"/>
                </a:solidFill>
                <a:latin typeface="IBM Plex Sans Condensed"/>
                <a:ea typeface="IBM Plex Sans Condensed"/>
                <a:cs typeface="IBM Plex Sans Condensed"/>
                <a:sym typeface="IBM Plex Sans Condensed"/>
              </a:rPr>
              <a:t> missing information and provide a better user experience.</a:t>
            </a:r>
          </a:p>
        </p:txBody>
      </p:sp>
      <p:sp>
        <p:nvSpPr>
          <p:cNvPr name="TextBox 35" id="35"/>
          <p:cNvSpPr txBox="true"/>
          <p:nvPr/>
        </p:nvSpPr>
        <p:spPr>
          <a:xfrm rot="0">
            <a:off x="542925" y="1951082"/>
            <a:ext cx="1116178" cy="201816"/>
          </a:xfrm>
          <a:prstGeom prst="rect">
            <a:avLst/>
          </a:prstGeom>
        </p:spPr>
        <p:txBody>
          <a:bodyPr anchor="t" rtlCol="false" tIns="0" lIns="0" bIns="0" rIns="0">
            <a:spAutoFit/>
          </a:bodyPr>
          <a:lstStyle/>
          <a:p>
            <a:pPr algn="l">
              <a:lnSpc>
                <a:spcPts val="1679"/>
              </a:lnSpc>
            </a:pPr>
            <a:r>
              <a:rPr lang="en-US" b="true" sz="1200">
                <a:solidFill>
                  <a:srgbClr val="000000"/>
                </a:solidFill>
                <a:latin typeface="Open Sans Bold"/>
                <a:ea typeface="Open Sans Bold"/>
                <a:cs typeface="Open Sans Bold"/>
                <a:sym typeface="Open Sans Bold"/>
              </a:rPr>
              <a:t>One Stop Shop</a:t>
            </a:r>
          </a:p>
        </p:txBody>
      </p:sp>
      <p:sp>
        <p:nvSpPr>
          <p:cNvPr name="TextBox 36" id="36"/>
          <p:cNvSpPr txBox="true"/>
          <p:nvPr/>
        </p:nvSpPr>
        <p:spPr>
          <a:xfrm rot="0">
            <a:off x="2208181" y="1951082"/>
            <a:ext cx="1143000" cy="201816"/>
          </a:xfrm>
          <a:prstGeom prst="rect">
            <a:avLst/>
          </a:prstGeom>
        </p:spPr>
        <p:txBody>
          <a:bodyPr anchor="t" rtlCol="false" tIns="0" lIns="0" bIns="0" rIns="0">
            <a:spAutoFit/>
          </a:bodyPr>
          <a:lstStyle/>
          <a:p>
            <a:pPr algn="l">
              <a:lnSpc>
                <a:spcPts val="1679"/>
              </a:lnSpc>
            </a:pPr>
            <a:r>
              <a:rPr lang="en-US" b="true" sz="1200">
                <a:solidFill>
                  <a:srgbClr val="000000"/>
                </a:solidFill>
                <a:latin typeface="Open Sans Bold"/>
                <a:ea typeface="Open Sans Bold"/>
                <a:cs typeface="Open Sans Bold"/>
                <a:sym typeface="Open Sans Bold"/>
              </a:rPr>
              <a:t>Response Time</a:t>
            </a:r>
          </a:p>
        </p:txBody>
      </p:sp>
      <p:sp>
        <p:nvSpPr>
          <p:cNvPr name="TextBox 37" id="37"/>
          <p:cNvSpPr txBox="true"/>
          <p:nvPr/>
        </p:nvSpPr>
        <p:spPr>
          <a:xfrm rot="0">
            <a:off x="3873436" y="1951082"/>
            <a:ext cx="1020928" cy="201816"/>
          </a:xfrm>
          <a:prstGeom prst="rect">
            <a:avLst/>
          </a:prstGeom>
        </p:spPr>
        <p:txBody>
          <a:bodyPr anchor="t" rtlCol="false" tIns="0" lIns="0" bIns="0" rIns="0">
            <a:spAutoFit/>
          </a:bodyPr>
          <a:lstStyle/>
          <a:p>
            <a:pPr algn="l">
              <a:lnSpc>
                <a:spcPts val="1679"/>
              </a:lnSpc>
            </a:pPr>
            <a:r>
              <a:rPr lang="en-US" b="true" sz="1200">
                <a:solidFill>
                  <a:srgbClr val="000000"/>
                </a:solidFill>
                <a:latin typeface="Open Sans Bold"/>
                <a:ea typeface="Open Sans Bold"/>
                <a:cs typeface="Open Sans Bold"/>
                <a:sym typeface="Open Sans Bold"/>
              </a:rPr>
              <a:t>More Support</a:t>
            </a:r>
          </a:p>
        </p:txBody>
      </p:sp>
      <p:sp>
        <p:nvSpPr>
          <p:cNvPr name="TextBox 38" id="38"/>
          <p:cNvSpPr txBox="true"/>
          <p:nvPr/>
        </p:nvSpPr>
        <p:spPr>
          <a:xfrm rot="0">
            <a:off x="5538692" y="1951082"/>
            <a:ext cx="890626" cy="201816"/>
          </a:xfrm>
          <a:prstGeom prst="rect">
            <a:avLst/>
          </a:prstGeom>
        </p:spPr>
        <p:txBody>
          <a:bodyPr anchor="t" rtlCol="false" tIns="0" lIns="0" bIns="0" rIns="0">
            <a:spAutoFit/>
          </a:bodyPr>
          <a:lstStyle/>
          <a:p>
            <a:pPr algn="l">
              <a:lnSpc>
                <a:spcPts val="1679"/>
              </a:lnSpc>
            </a:pPr>
            <a:r>
              <a:rPr lang="en-US" b="true" sz="1200">
                <a:solidFill>
                  <a:srgbClr val="000000"/>
                </a:solidFill>
                <a:latin typeface="Open Sans Bold"/>
                <a:ea typeface="Open Sans Bold"/>
                <a:cs typeface="Open Sans Bold"/>
                <a:sym typeface="Open Sans Bold"/>
              </a:rPr>
              <a:t>Correct info</a:t>
            </a:r>
          </a:p>
        </p:txBody>
      </p:sp>
      <p:sp>
        <p:nvSpPr>
          <p:cNvPr name="TextBox 39" id="39"/>
          <p:cNvSpPr txBox="true"/>
          <p:nvPr/>
        </p:nvSpPr>
        <p:spPr>
          <a:xfrm rot="0">
            <a:off x="7203948" y="1951082"/>
            <a:ext cx="1158088" cy="201816"/>
          </a:xfrm>
          <a:prstGeom prst="rect">
            <a:avLst/>
          </a:prstGeom>
        </p:spPr>
        <p:txBody>
          <a:bodyPr anchor="t" rtlCol="false" tIns="0" lIns="0" bIns="0" rIns="0">
            <a:spAutoFit/>
          </a:bodyPr>
          <a:lstStyle/>
          <a:p>
            <a:pPr algn="l">
              <a:lnSpc>
                <a:spcPts val="1679"/>
              </a:lnSpc>
            </a:pPr>
            <a:r>
              <a:rPr lang="en-US" b="true" sz="1200">
                <a:solidFill>
                  <a:srgbClr val="000000"/>
                </a:solidFill>
                <a:latin typeface="Open Sans Bold"/>
                <a:ea typeface="Open Sans Bold"/>
                <a:cs typeface="Open Sans Bold"/>
                <a:sym typeface="Open Sans Bold"/>
              </a:rPr>
              <a:t>Familiar Format</a:t>
            </a:r>
          </a:p>
        </p:txBody>
      </p:sp>
      <p:sp>
        <p:nvSpPr>
          <p:cNvPr name="TextBox 40" id="40"/>
          <p:cNvSpPr txBox="true"/>
          <p:nvPr/>
        </p:nvSpPr>
        <p:spPr>
          <a:xfrm rot="0">
            <a:off x="563004" y="2330644"/>
            <a:ext cx="43434"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p>
        </p:txBody>
      </p:sp>
      <p:sp>
        <p:nvSpPr>
          <p:cNvPr name="TextBox 41" id="41"/>
          <p:cNvSpPr txBox="true"/>
          <p:nvPr/>
        </p:nvSpPr>
        <p:spPr>
          <a:xfrm rot="0">
            <a:off x="714375" y="2330644"/>
            <a:ext cx="1132837" cy="9619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Currently reps must fill out a lengthy form.</a:t>
            </a:r>
          </a:p>
          <a:p>
            <a:pPr algn="l">
              <a:lnSpc>
                <a:spcPts val="1800"/>
              </a:lnSpc>
            </a:pPr>
            <a:r>
              <a:rPr lang="en-US" sz="1000">
                <a:solidFill>
                  <a:srgbClr val="333333"/>
                </a:solidFill>
                <a:latin typeface="Open Sans"/>
                <a:ea typeface="Open Sans"/>
                <a:cs typeface="Open Sans"/>
                <a:sym typeface="Open Sans"/>
              </a:rPr>
              <a:t>The new process </a:t>
            </a:r>
          </a:p>
          <a:p>
            <a:pPr algn="l">
              <a:lnSpc>
                <a:spcPts val="600"/>
              </a:lnSpc>
            </a:pPr>
            <a:r>
              <a:rPr lang="en-US" sz="1000">
                <a:solidFill>
                  <a:srgbClr val="333333"/>
                </a:solidFill>
                <a:latin typeface="Open Sans"/>
                <a:ea typeface="Open Sans"/>
                <a:cs typeface="Open Sans"/>
                <a:sym typeface="Open Sans"/>
              </a:rPr>
              <a:t>reduces it to one 7 </a:t>
            </a:r>
          </a:p>
          <a:p>
            <a:pPr algn="l">
              <a:lnSpc>
                <a:spcPts val="1800"/>
              </a:lnSpc>
            </a:pPr>
            <a:r>
              <a:rPr lang="en-US" sz="1000">
                <a:solidFill>
                  <a:srgbClr val="333333"/>
                </a:solidFill>
                <a:latin typeface="Open Sans"/>
                <a:ea typeface="Open Sans"/>
                <a:cs typeface="Open Sans"/>
                <a:sym typeface="Open Sans"/>
              </a:rPr>
              <a:t>question form.</a:t>
            </a:r>
          </a:p>
        </p:txBody>
      </p:sp>
      <p:sp>
        <p:nvSpPr>
          <p:cNvPr name="TextBox 42" id="42"/>
          <p:cNvSpPr txBox="true"/>
          <p:nvPr/>
        </p:nvSpPr>
        <p:spPr>
          <a:xfrm rot="0">
            <a:off x="561985" y="2799388"/>
            <a:ext cx="44453" cy="206921"/>
          </a:xfrm>
          <a:prstGeom prst="rect">
            <a:avLst/>
          </a:prstGeom>
        </p:spPr>
        <p:txBody>
          <a:bodyPr anchor="t" rtlCol="false" tIns="0" lIns="0" bIns="0" rIns="0">
            <a:spAutoFit/>
          </a:bodyPr>
          <a:lstStyle/>
          <a:p>
            <a:pPr algn="l">
              <a:lnSpc>
                <a:spcPts val="1800"/>
              </a:lnSpc>
            </a:pPr>
            <a:r>
              <a:rPr lang="en-US" sz="1000" spc="-13">
                <a:solidFill>
                  <a:srgbClr val="000000"/>
                </a:solidFill>
                <a:latin typeface="IBM Plex Sans"/>
                <a:ea typeface="IBM Plex Sans"/>
                <a:cs typeface="IBM Plex Sans"/>
                <a:sym typeface="IBM Plex Sans"/>
              </a:rPr>
              <a:t>•</a:t>
            </a:r>
          </a:p>
        </p:txBody>
      </p:sp>
      <p:sp>
        <p:nvSpPr>
          <p:cNvPr name="TextBox 43" id="43"/>
          <p:cNvSpPr txBox="true"/>
          <p:nvPr/>
        </p:nvSpPr>
        <p:spPr>
          <a:xfrm rot="0">
            <a:off x="2228269" y="2330644"/>
            <a:ext cx="43434"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p>
        </p:txBody>
      </p:sp>
      <p:sp>
        <p:nvSpPr>
          <p:cNvPr name="TextBox 44" id="44"/>
          <p:cNvSpPr txBox="true"/>
          <p:nvPr/>
        </p:nvSpPr>
        <p:spPr>
          <a:xfrm rot="0">
            <a:off x="2379631" y="2330644"/>
            <a:ext cx="1123569" cy="12667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Current response time for escalations is 17 days.</a:t>
            </a:r>
          </a:p>
          <a:p>
            <a:pPr algn="l">
              <a:lnSpc>
                <a:spcPts val="1800"/>
              </a:lnSpc>
            </a:pPr>
            <a:r>
              <a:rPr lang="en-US" sz="1000">
                <a:solidFill>
                  <a:srgbClr val="333333"/>
                </a:solidFill>
                <a:latin typeface="Open Sans"/>
                <a:ea typeface="Open Sans"/>
                <a:cs typeface="Open Sans"/>
                <a:sym typeface="Open Sans"/>
              </a:rPr>
              <a:t>The new process </a:t>
            </a:r>
          </a:p>
          <a:p>
            <a:pPr algn="l">
              <a:lnSpc>
                <a:spcPts val="600"/>
              </a:lnSpc>
            </a:pPr>
            <a:r>
              <a:rPr lang="en-US" sz="1000">
                <a:solidFill>
                  <a:srgbClr val="333333"/>
                </a:solidFill>
                <a:latin typeface="Open Sans"/>
                <a:ea typeface="Open Sans"/>
                <a:cs typeface="Open Sans"/>
                <a:sym typeface="Open Sans"/>
              </a:rPr>
              <a:t>with less steps will </a:t>
            </a:r>
          </a:p>
          <a:p>
            <a:pPr algn="l">
              <a:lnSpc>
                <a:spcPts val="1800"/>
              </a:lnSpc>
            </a:pPr>
            <a:r>
              <a:rPr lang="en-US" sz="1000">
                <a:solidFill>
                  <a:srgbClr val="333333"/>
                </a:solidFill>
                <a:latin typeface="Open Sans"/>
                <a:ea typeface="Open Sans"/>
                <a:cs typeface="Open Sans"/>
                <a:sym typeface="Open Sans"/>
              </a:rPr>
              <a:t>reduce this </a:t>
            </a:r>
          </a:p>
          <a:p>
            <a:pPr algn="l">
              <a:lnSpc>
                <a:spcPts val="600"/>
              </a:lnSpc>
            </a:pPr>
            <a:r>
              <a:rPr lang="en-US" sz="1000">
                <a:solidFill>
                  <a:srgbClr val="333333"/>
                </a:solidFill>
                <a:latin typeface="Open Sans"/>
                <a:ea typeface="Open Sans"/>
                <a:cs typeface="Open Sans"/>
                <a:sym typeface="Open Sans"/>
              </a:rPr>
              <a:t>response time.</a:t>
            </a:r>
          </a:p>
        </p:txBody>
      </p:sp>
      <p:sp>
        <p:nvSpPr>
          <p:cNvPr name="TextBox 45" id="45"/>
          <p:cNvSpPr txBox="true"/>
          <p:nvPr/>
        </p:nvSpPr>
        <p:spPr>
          <a:xfrm rot="0">
            <a:off x="2227240" y="2951788"/>
            <a:ext cx="44453" cy="206921"/>
          </a:xfrm>
          <a:prstGeom prst="rect">
            <a:avLst/>
          </a:prstGeom>
        </p:spPr>
        <p:txBody>
          <a:bodyPr anchor="t" rtlCol="false" tIns="0" lIns="0" bIns="0" rIns="0">
            <a:spAutoFit/>
          </a:bodyPr>
          <a:lstStyle/>
          <a:p>
            <a:pPr algn="l">
              <a:lnSpc>
                <a:spcPts val="1800"/>
              </a:lnSpc>
            </a:pPr>
            <a:r>
              <a:rPr lang="en-US" sz="1000" spc="-13">
                <a:solidFill>
                  <a:srgbClr val="000000"/>
                </a:solidFill>
                <a:latin typeface="IBM Plex Sans"/>
                <a:ea typeface="IBM Plex Sans"/>
                <a:cs typeface="IBM Plex Sans"/>
                <a:sym typeface="IBM Plex Sans"/>
              </a:rPr>
              <a:t>•</a:t>
            </a:r>
          </a:p>
        </p:txBody>
      </p:sp>
      <p:sp>
        <p:nvSpPr>
          <p:cNvPr name="TextBox 46" id="46"/>
          <p:cNvSpPr txBox="true"/>
          <p:nvPr/>
        </p:nvSpPr>
        <p:spPr>
          <a:xfrm rot="0">
            <a:off x="3893525" y="2311594"/>
            <a:ext cx="43434" cy="180880"/>
          </a:xfrm>
          <a:prstGeom prst="rect">
            <a:avLst/>
          </a:prstGeom>
        </p:spPr>
        <p:txBody>
          <a:bodyPr anchor="t" rtlCol="false" tIns="0" lIns="0" bIns="0" rIns="0">
            <a:spAutoFit/>
          </a:bodyPr>
          <a:lstStyle/>
          <a:p>
            <a:pPr algn="l">
              <a:lnSpc>
                <a:spcPts val="1400"/>
              </a:lnSpc>
            </a:pPr>
            <a:r>
              <a:rPr lang="en-US" sz="1000">
                <a:solidFill>
                  <a:srgbClr val="000000"/>
                </a:solidFill>
                <a:latin typeface="Open Sans"/>
                <a:ea typeface="Open Sans"/>
                <a:cs typeface="Open Sans"/>
                <a:sym typeface="Open Sans"/>
              </a:rPr>
              <a:t>•</a:t>
            </a:r>
          </a:p>
        </p:txBody>
      </p:sp>
      <p:sp>
        <p:nvSpPr>
          <p:cNvPr name="TextBox 47" id="47"/>
          <p:cNvSpPr txBox="true"/>
          <p:nvPr/>
        </p:nvSpPr>
        <p:spPr>
          <a:xfrm rot="0">
            <a:off x="4044886" y="2330644"/>
            <a:ext cx="1108710" cy="12667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The new form will allow more people to work on escalations.</a:t>
            </a:r>
          </a:p>
          <a:p>
            <a:pPr algn="l">
              <a:lnSpc>
                <a:spcPts val="1800"/>
              </a:lnSpc>
            </a:pPr>
            <a:r>
              <a:rPr lang="en-US" sz="1000">
                <a:solidFill>
                  <a:srgbClr val="333333"/>
                </a:solidFill>
                <a:latin typeface="Open Sans"/>
                <a:ea typeface="Open Sans"/>
                <a:cs typeface="Open Sans"/>
                <a:sym typeface="Open Sans"/>
              </a:rPr>
              <a:t>This will create </a:t>
            </a:r>
          </a:p>
          <a:p>
            <a:pPr algn="l">
              <a:lnSpc>
                <a:spcPts val="600"/>
              </a:lnSpc>
            </a:pPr>
            <a:r>
              <a:rPr lang="en-US" sz="1000">
                <a:solidFill>
                  <a:srgbClr val="333333"/>
                </a:solidFill>
                <a:latin typeface="Open Sans"/>
                <a:ea typeface="Open Sans"/>
                <a:cs typeface="Open Sans"/>
                <a:sym typeface="Open Sans"/>
              </a:rPr>
              <a:t>more eﬃciency </a:t>
            </a:r>
          </a:p>
          <a:p>
            <a:pPr algn="l">
              <a:lnSpc>
                <a:spcPts val="1800"/>
              </a:lnSpc>
            </a:pPr>
            <a:r>
              <a:rPr lang="en-US" sz="1000">
                <a:solidFill>
                  <a:srgbClr val="333333"/>
                </a:solidFill>
                <a:latin typeface="Open Sans"/>
                <a:ea typeface="Open Sans"/>
                <a:cs typeface="Open Sans"/>
                <a:sym typeface="Open Sans"/>
              </a:rPr>
              <a:t>and a better </a:t>
            </a:r>
          </a:p>
          <a:p>
            <a:pPr algn="l">
              <a:lnSpc>
                <a:spcPts val="600"/>
              </a:lnSpc>
            </a:pPr>
            <a:r>
              <a:rPr lang="en-US" sz="1000">
                <a:solidFill>
                  <a:srgbClr val="333333"/>
                </a:solidFill>
                <a:latin typeface="Open Sans"/>
                <a:ea typeface="Open Sans"/>
                <a:cs typeface="Open Sans"/>
                <a:sym typeface="Open Sans"/>
              </a:rPr>
              <a:t>workflow.</a:t>
            </a:r>
          </a:p>
        </p:txBody>
      </p:sp>
      <p:sp>
        <p:nvSpPr>
          <p:cNvPr name="TextBox 48" id="48"/>
          <p:cNvSpPr txBox="true"/>
          <p:nvPr/>
        </p:nvSpPr>
        <p:spPr>
          <a:xfrm rot="0">
            <a:off x="5558780" y="2330644"/>
            <a:ext cx="43434"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p>
        </p:txBody>
      </p:sp>
      <p:sp>
        <p:nvSpPr>
          <p:cNvPr name="TextBox 49" id="49"/>
          <p:cNvSpPr txBox="true"/>
          <p:nvPr/>
        </p:nvSpPr>
        <p:spPr>
          <a:xfrm rot="0">
            <a:off x="5710142" y="2330644"/>
            <a:ext cx="1119759" cy="12286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The Slack escalations form will allow the escalations team to respond to reps in real time, reducing steps in process.</a:t>
            </a:r>
          </a:p>
        </p:txBody>
      </p:sp>
      <p:sp>
        <p:nvSpPr>
          <p:cNvPr name="TextBox 50" id="50"/>
          <p:cNvSpPr txBox="true"/>
          <p:nvPr/>
        </p:nvSpPr>
        <p:spPr>
          <a:xfrm rot="0">
            <a:off x="7224036" y="2330644"/>
            <a:ext cx="1204455" cy="161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a:t>
            </a:r>
            <a:r>
              <a:rPr lang="en-US" sz="1000">
                <a:solidFill>
                  <a:srgbClr val="333333"/>
                </a:solidFill>
                <a:latin typeface="Open Sans"/>
                <a:ea typeface="Open Sans"/>
                <a:cs typeface="Open Sans"/>
                <a:sym typeface="Open Sans"/>
              </a:rPr>
              <a:t>Slack is a familiar </a:t>
            </a:r>
          </a:p>
        </p:txBody>
      </p:sp>
      <p:sp>
        <p:nvSpPr>
          <p:cNvPr name="TextBox 51" id="51"/>
          <p:cNvSpPr txBox="true"/>
          <p:nvPr/>
        </p:nvSpPr>
        <p:spPr>
          <a:xfrm rot="0">
            <a:off x="7375398" y="2483044"/>
            <a:ext cx="1040387" cy="1076230"/>
          </a:xfrm>
          <a:prstGeom prst="rect">
            <a:avLst/>
          </a:prstGeom>
        </p:spPr>
        <p:txBody>
          <a:bodyPr anchor="t" rtlCol="false" tIns="0" lIns="0" bIns="0" rIns="0">
            <a:spAutoFit/>
          </a:bodyPr>
          <a:lstStyle/>
          <a:p>
            <a:pPr algn="l">
              <a:lnSpc>
                <a:spcPts val="1200"/>
              </a:lnSpc>
            </a:pPr>
            <a:r>
              <a:rPr lang="en-US" sz="1000">
                <a:solidFill>
                  <a:srgbClr val="333333"/>
                </a:solidFill>
                <a:latin typeface="Open Sans"/>
                <a:ea typeface="Open Sans"/>
                <a:cs typeface="Open Sans"/>
                <a:sym typeface="Open Sans"/>
              </a:rPr>
              <a:t>format for reps, which will reduce confusion and encourage good behavior in filling out the form with the relevant info.</a:t>
            </a:r>
          </a:p>
        </p:txBody>
      </p:sp>
      <p:sp>
        <p:nvSpPr>
          <p:cNvPr name="TextBox 52" id="52"/>
          <p:cNvSpPr txBox="true"/>
          <p:nvPr/>
        </p:nvSpPr>
        <p:spPr>
          <a:xfrm rot="0">
            <a:off x="3892496" y="2989888"/>
            <a:ext cx="44453" cy="168821"/>
          </a:xfrm>
          <a:prstGeom prst="rect">
            <a:avLst/>
          </a:prstGeom>
        </p:spPr>
        <p:txBody>
          <a:bodyPr anchor="t" rtlCol="false" tIns="0" lIns="0" bIns="0" rIns="0">
            <a:spAutoFit/>
          </a:bodyPr>
          <a:lstStyle/>
          <a:p>
            <a:pPr algn="l">
              <a:lnSpc>
                <a:spcPts val="1400"/>
              </a:lnSpc>
            </a:pPr>
            <a:r>
              <a:rPr lang="en-US" sz="1000" spc="-13">
                <a:solidFill>
                  <a:srgbClr val="000000"/>
                </a:solidFill>
                <a:latin typeface="IBM Plex Sans"/>
                <a:ea typeface="IBM Plex Sans"/>
                <a:cs typeface="IBM Plex Sans"/>
                <a:sym typeface="IBM Plex Sans"/>
              </a:rPr>
              <a:t>•</a:t>
            </a:r>
          </a:p>
        </p:txBody>
      </p:sp>
      <p:sp>
        <p:nvSpPr>
          <p:cNvPr name="TextBox 53" id="53"/>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4</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393697" y="1289047"/>
            <a:ext cx="8102651" cy="2903049"/>
          </a:xfrm>
          <a:custGeom>
            <a:avLst/>
            <a:gdLst/>
            <a:ahLst/>
            <a:cxnLst/>
            <a:rect r="r" b="b" t="t" l="l"/>
            <a:pathLst>
              <a:path h="2903049" w="8102651">
                <a:moveTo>
                  <a:pt x="0" y="0"/>
                </a:moveTo>
                <a:lnTo>
                  <a:pt x="8102651" y="0"/>
                </a:lnTo>
                <a:lnTo>
                  <a:pt x="8102651" y="2903048"/>
                </a:lnTo>
                <a:lnTo>
                  <a:pt x="0" y="2903048"/>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TextBox 7" id="7"/>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8" id="8"/>
          <p:cNvSpPr txBox="true"/>
          <p:nvPr/>
        </p:nvSpPr>
        <p:spPr>
          <a:xfrm rot="0">
            <a:off x="457200" y="541849"/>
            <a:ext cx="3131058" cy="347167"/>
          </a:xfrm>
          <a:prstGeom prst="rect">
            <a:avLst/>
          </a:prstGeom>
        </p:spPr>
        <p:txBody>
          <a:bodyPr anchor="t" rtlCol="false" tIns="0" lIns="0" bIns="0" rIns="0">
            <a:spAutoFit/>
          </a:bodyPr>
          <a:lstStyle/>
          <a:p>
            <a:pPr algn="l">
              <a:lnSpc>
                <a:spcPts val="2800"/>
              </a:lnSpc>
            </a:pPr>
            <a:r>
              <a:rPr lang="en-US" sz="2000" spc="-32">
                <a:solidFill>
                  <a:srgbClr val="000000"/>
                </a:solidFill>
                <a:latin typeface="Open Sans"/>
                <a:ea typeface="Open Sans"/>
                <a:cs typeface="Open Sans"/>
                <a:sym typeface="Open Sans"/>
              </a:rPr>
              <a:t>NEW Escalations Process</a:t>
            </a:r>
          </a:p>
        </p:txBody>
      </p:sp>
      <p:sp>
        <p:nvSpPr>
          <p:cNvPr name="TextBox 9" id="9"/>
          <p:cNvSpPr txBox="true"/>
          <p:nvPr/>
        </p:nvSpPr>
        <p:spPr>
          <a:xfrm rot="0">
            <a:off x="1124398" y="2180349"/>
            <a:ext cx="509930" cy="241802"/>
          </a:xfrm>
          <a:prstGeom prst="rect">
            <a:avLst/>
          </a:prstGeom>
        </p:spPr>
        <p:txBody>
          <a:bodyPr anchor="t" rtlCol="false" tIns="0" lIns="0" bIns="0" rIns="0">
            <a:spAutoFit/>
          </a:bodyPr>
          <a:lstStyle/>
          <a:p>
            <a:pPr algn="l">
              <a:lnSpc>
                <a:spcPts val="1959"/>
              </a:lnSpc>
            </a:pPr>
            <a:r>
              <a:rPr lang="en-US" sz="1399">
                <a:solidFill>
                  <a:srgbClr val="FFFFFF"/>
                </a:solidFill>
                <a:latin typeface="Open Sans"/>
                <a:ea typeface="Open Sans"/>
                <a:cs typeface="Open Sans"/>
                <a:sym typeface="Open Sans"/>
              </a:rPr>
              <a:t>Step 1</a:t>
            </a:r>
          </a:p>
        </p:txBody>
      </p:sp>
      <p:sp>
        <p:nvSpPr>
          <p:cNvPr name="TextBox 10" id="10"/>
          <p:cNvSpPr txBox="true"/>
          <p:nvPr/>
        </p:nvSpPr>
        <p:spPr>
          <a:xfrm rot="0">
            <a:off x="2714739" y="2180349"/>
            <a:ext cx="547983" cy="241802"/>
          </a:xfrm>
          <a:prstGeom prst="rect">
            <a:avLst/>
          </a:prstGeom>
        </p:spPr>
        <p:txBody>
          <a:bodyPr anchor="t" rtlCol="false" tIns="0" lIns="0" bIns="0" rIns="0">
            <a:spAutoFit/>
          </a:bodyPr>
          <a:lstStyle/>
          <a:p>
            <a:pPr algn="l">
              <a:lnSpc>
                <a:spcPts val="1959"/>
              </a:lnSpc>
            </a:pPr>
            <a:r>
              <a:rPr lang="en-US" sz="1399">
                <a:solidFill>
                  <a:srgbClr val="FFFFFF"/>
                </a:solidFill>
                <a:latin typeface="Open Sans"/>
                <a:ea typeface="Open Sans"/>
                <a:cs typeface="Open Sans"/>
                <a:sym typeface="Open Sans"/>
              </a:rPr>
              <a:t>Step 2</a:t>
            </a:r>
          </a:p>
        </p:txBody>
      </p:sp>
      <p:sp>
        <p:nvSpPr>
          <p:cNvPr name="TextBox 11" id="11"/>
          <p:cNvSpPr txBox="true"/>
          <p:nvPr/>
        </p:nvSpPr>
        <p:spPr>
          <a:xfrm rot="0">
            <a:off x="4322759" y="2180349"/>
            <a:ext cx="550650" cy="241802"/>
          </a:xfrm>
          <a:prstGeom prst="rect">
            <a:avLst/>
          </a:prstGeom>
        </p:spPr>
        <p:txBody>
          <a:bodyPr anchor="t" rtlCol="false" tIns="0" lIns="0" bIns="0" rIns="0">
            <a:spAutoFit/>
          </a:bodyPr>
          <a:lstStyle/>
          <a:p>
            <a:pPr algn="l">
              <a:lnSpc>
                <a:spcPts val="1959"/>
              </a:lnSpc>
            </a:pPr>
            <a:r>
              <a:rPr lang="en-US" sz="1399">
                <a:solidFill>
                  <a:srgbClr val="FFFFFF"/>
                </a:solidFill>
                <a:latin typeface="Open Sans"/>
                <a:ea typeface="Open Sans"/>
                <a:cs typeface="Open Sans"/>
                <a:sym typeface="Open Sans"/>
              </a:rPr>
              <a:t>Step 3</a:t>
            </a:r>
          </a:p>
        </p:txBody>
      </p:sp>
      <p:sp>
        <p:nvSpPr>
          <p:cNvPr name="TextBox 12" id="12"/>
          <p:cNvSpPr txBox="true"/>
          <p:nvPr/>
        </p:nvSpPr>
        <p:spPr>
          <a:xfrm rot="0">
            <a:off x="457200" y="2794225"/>
            <a:ext cx="1171232" cy="274234"/>
          </a:xfrm>
          <a:prstGeom prst="rect">
            <a:avLst/>
          </a:prstGeom>
        </p:spPr>
        <p:txBody>
          <a:bodyPr anchor="t" rtlCol="false" tIns="0" lIns="0" bIns="0" rIns="0">
            <a:spAutoFit/>
          </a:bodyPr>
          <a:lstStyle/>
          <a:p>
            <a:pPr algn="l">
              <a:lnSpc>
                <a:spcPts val="1080"/>
              </a:lnSpc>
            </a:pPr>
            <a:r>
              <a:rPr lang="en-US" b="true" sz="900">
                <a:solidFill>
                  <a:srgbClr val="000000"/>
                </a:solidFill>
                <a:latin typeface="Open Sans Bold"/>
                <a:ea typeface="Open Sans Bold"/>
                <a:cs typeface="Open Sans Bold"/>
                <a:sym typeface="Open Sans Bold"/>
              </a:rPr>
              <a:t>VBG Rep fills out the Slack form</a:t>
            </a:r>
          </a:p>
        </p:txBody>
      </p:sp>
      <p:sp>
        <p:nvSpPr>
          <p:cNvPr name="TextBox 13" id="13"/>
          <p:cNvSpPr txBox="true"/>
          <p:nvPr/>
        </p:nvSpPr>
        <p:spPr>
          <a:xfrm rot="0">
            <a:off x="2078612" y="2794225"/>
            <a:ext cx="1070420" cy="274234"/>
          </a:xfrm>
          <a:prstGeom prst="rect">
            <a:avLst/>
          </a:prstGeom>
        </p:spPr>
        <p:txBody>
          <a:bodyPr anchor="t" rtlCol="false" tIns="0" lIns="0" bIns="0" rIns="0">
            <a:spAutoFit/>
          </a:bodyPr>
          <a:lstStyle/>
          <a:p>
            <a:pPr algn="l">
              <a:lnSpc>
                <a:spcPts val="1080"/>
              </a:lnSpc>
            </a:pPr>
            <a:r>
              <a:rPr lang="en-US" b="true" sz="900">
                <a:solidFill>
                  <a:srgbClr val="000000"/>
                </a:solidFill>
                <a:latin typeface="Open Sans Bold"/>
                <a:ea typeface="Open Sans Bold"/>
                <a:cs typeface="Open Sans Bold"/>
                <a:sym typeface="Open Sans Bold"/>
              </a:rPr>
              <a:t>Escalations team approves or rejects</a:t>
            </a:r>
          </a:p>
        </p:txBody>
      </p:sp>
      <p:sp>
        <p:nvSpPr>
          <p:cNvPr name="TextBox 14" id="14"/>
          <p:cNvSpPr txBox="true"/>
          <p:nvPr/>
        </p:nvSpPr>
        <p:spPr>
          <a:xfrm rot="0">
            <a:off x="3700024" y="2794225"/>
            <a:ext cx="980923" cy="274234"/>
          </a:xfrm>
          <a:prstGeom prst="rect">
            <a:avLst/>
          </a:prstGeom>
        </p:spPr>
        <p:txBody>
          <a:bodyPr anchor="t" rtlCol="false" tIns="0" lIns="0" bIns="0" rIns="0">
            <a:spAutoFit/>
          </a:bodyPr>
          <a:lstStyle/>
          <a:p>
            <a:pPr algn="l">
              <a:lnSpc>
                <a:spcPts val="1080"/>
              </a:lnSpc>
            </a:pPr>
            <a:r>
              <a:rPr lang="en-US" b="true" sz="900">
                <a:solidFill>
                  <a:srgbClr val="000000"/>
                </a:solidFill>
                <a:latin typeface="Open Sans Bold"/>
                <a:ea typeface="Open Sans Bold"/>
                <a:cs typeface="Open Sans Bold"/>
                <a:sym typeface="Open Sans Bold"/>
              </a:rPr>
              <a:t>Escalations team responds to case</a:t>
            </a:r>
          </a:p>
        </p:txBody>
      </p:sp>
      <p:sp>
        <p:nvSpPr>
          <p:cNvPr name="TextBox 15" id="15"/>
          <p:cNvSpPr txBox="true"/>
          <p:nvPr/>
        </p:nvSpPr>
        <p:spPr>
          <a:xfrm rot="0">
            <a:off x="473288" y="3125848"/>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16" id="16"/>
          <p:cNvSpPr txBox="true"/>
          <p:nvPr/>
        </p:nvSpPr>
        <p:spPr>
          <a:xfrm rot="0">
            <a:off x="687391" y="3144898"/>
            <a:ext cx="1193292" cy="36568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The Slack form is condensed and easier to fill out.</a:t>
            </a:r>
          </a:p>
        </p:txBody>
      </p:sp>
      <p:sp>
        <p:nvSpPr>
          <p:cNvPr name="TextBox 17" id="17"/>
          <p:cNvSpPr txBox="true"/>
          <p:nvPr/>
        </p:nvSpPr>
        <p:spPr>
          <a:xfrm rot="0">
            <a:off x="2094700" y="3125848"/>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18" id="18"/>
          <p:cNvSpPr txBox="true"/>
          <p:nvPr/>
        </p:nvSpPr>
        <p:spPr>
          <a:xfrm rot="0">
            <a:off x="2308803" y="3144898"/>
            <a:ext cx="1124512" cy="48760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If rejected, the escalations team can respond in Slack to ask for relevant info.</a:t>
            </a:r>
          </a:p>
        </p:txBody>
      </p:sp>
      <p:sp>
        <p:nvSpPr>
          <p:cNvPr name="TextBox 19" id="19"/>
          <p:cNvSpPr txBox="true"/>
          <p:nvPr/>
        </p:nvSpPr>
        <p:spPr>
          <a:xfrm rot="0">
            <a:off x="3716112" y="3125848"/>
            <a:ext cx="34747" cy="140894"/>
          </a:xfrm>
          <a:prstGeom prst="rect">
            <a:avLst/>
          </a:prstGeom>
        </p:spPr>
        <p:txBody>
          <a:bodyPr anchor="t" rtlCol="false" tIns="0" lIns="0" bIns="0" rIns="0">
            <a:spAutoFit/>
          </a:bodyPr>
          <a:lstStyle/>
          <a:p>
            <a:pPr algn="l">
              <a:lnSpc>
                <a:spcPts val="1120"/>
              </a:lnSpc>
            </a:pPr>
            <a:r>
              <a:rPr lang="en-US" sz="800">
                <a:solidFill>
                  <a:srgbClr val="000000"/>
                </a:solidFill>
                <a:latin typeface="Open Sans"/>
                <a:ea typeface="Open Sans"/>
                <a:cs typeface="Open Sans"/>
                <a:sym typeface="Open Sans"/>
              </a:rPr>
              <a:t>•</a:t>
            </a:r>
          </a:p>
        </p:txBody>
      </p:sp>
      <p:sp>
        <p:nvSpPr>
          <p:cNvPr name="TextBox 20" id="20"/>
          <p:cNvSpPr txBox="true"/>
          <p:nvPr/>
        </p:nvSpPr>
        <p:spPr>
          <a:xfrm rot="0">
            <a:off x="3930215" y="3144898"/>
            <a:ext cx="1027071" cy="48760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Once the escalations team has all relevant information, they can respond to the case.</a:t>
            </a:r>
          </a:p>
        </p:txBody>
      </p:sp>
      <p:sp>
        <p:nvSpPr>
          <p:cNvPr name="TextBox 21" id="21"/>
          <p:cNvSpPr txBox="true"/>
          <p:nvPr/>
        </p:nvSpPr>
        <p:spPr>
          <a:xfrm rot="0">
            <a:off x="457200" y="1328909"/>
            <a:ext cx="6782867" cy="201816"/>
          </a:xfrm>
          <a:prstGeom prst="rect">
            <a:avLst/>
          </a:prstGeom>
        </p:spPr>
        <p:txBody>
          <a:bodyPr anchor="t" rtlCol="false" tIns="0" lIns="0" bIns="0" rIns="0">
            <a:spAutoFit/>
          </a:bodyPr>
          <a:lstStyle/>
          <a:p>
            <a:pPr algn="l">
              <a:lnSpc>
                <a:spcPts val="1679"/>
              </a:lnSpc>
            </a:pPr>
            <a:r>
              <a:rPr lang="en-US" sz="1200">
                <a:solidFill>
                  <a:srgbClr val="000000"/>
                </a:solidFill>
                <a:latin typeface="Open Sans"/>
                <a:ea typeface="Open Sans"/>
                <a:cs typeface="Open Sans"/>
                <a:sym typeface="Open Sans"/>
              </a:rPr>
              <a:t>The new escalation process will reduce the unnecessary steps, creating a more eﬃcient system.</a:t>
            </a:r>
          </a:p>
        </p:txBody>
      </p:sp>
      <p:sp>
        <p:nvSpPr>
          <p:cNvPr name="TextBox 22" id="22"/>
          <p:cNvSpPr txBox="true"/>
          <p:nvPr/>
        </p:nvSpPr>
        <p:spPr>
          <a:xfrm rot="0">
            <a:off x="6740471" y="2739219"/>
            <a:ext cx="821131" cy="911247"/>
          </a:xfrm>
          <a:prstGeom prst="rect">
            <a:avLst/>
          </a:prstGeom>
        </p:spPr>
        <p:txBody>
          <a:bodyPr anchor="t" rtlCol="false" tIns="0" lIns="0" bIns="0" rIns="0">
            <a:spAutoFit/>
          </a:bodyPr>
          <a:lstStyle/>
          <a:p>
            <a:pPr algn="l">
              <a:lnSpc>
                <a:spcPts val="1439"/>
              </a:lnSpc>
            </a:pPr>
            <a:r>
              <a:rPr lang="en-US" sz="1200" spc="-15">
                <a:solidFill>
                  <a:srgbClr val="000000"/>
                </a:solidFill>
                <a:latin typeface="IBM Plex Sans"/>
                <a:ea typeface="IBM Plex Sans"/>
                <a:cs typeface="IBM Plex Sans"/>
                <a:sym typeface="IBM Plex Sans"/>
              </a:rPr>
              <a:t>11 Steps VS 3 Steps *create this*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379400" y="1226296"/>
            <a:ext cx="536600" cy="3143507"/>
          </a:xfrm>
          <a:custGeom>
            <a:avLst/>
            <a:gdLst/>
            <a:ahLst/>
            <a:cxnLst/>
            <a:rect r="r" b="b" t="t" l="l"/>
            <a:pathLst>
              <a:path h="3143507" w="536600">
                <a:moveTo>
                  <a:pt x="0" y="0"/>
                </a:moveTo>
                <a:lnTo>
                  <a:pt x="536600" y="0"/>
                </a:lnTo>
                <a:lnTo>
                  <a:pt x="536600" y="3143507"/>
                </a:lnTo>
                <a:lnTo>
                  <a:pt x="0" y="3143507"/>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1219200" y="1566053"/>
            <a:ext cx="6324600" cy="474002"/>
          </a:xfrm>
          <a:custGeom>
            <a:avLst/>
            <a:gdLst/>
            <a:ahLst/>
            <a:cxnLst/>
            <a:rect r="r" b="b" t="t" l="l"/>
            <a:pathLst>
              <a:path h="474002" w="6324600">
                <a:moveTo>
                  <a:pt x="0" y="0"/>
                </a:moveTo>
                <a:lnTo>
                  <a:pt x="6324600" y="0"/>
                </a:lnTo>
                <a:lnTo>
                  <a:pt x="6324600" y="474002"/>
                </a:lnTo>
                <a:lnTo>
                  <a:pt x="0" y="474002"/>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1219200" y="2571750"/>
            <a:ext cx="6324600" cy="474002"/>
          </a:xfrm>
          <a:custGeom>
            <a:avLst/>
            <a:gdLst/>
            <a:ahLst/>
            <a:cxnLst/>
            <a:rect r="r" b="b" t="t" l="l"/>
            <a:pathLst>
              <a:path h="474002" w="6324600">
                <a:moveTo>
                  <a:pt x="0" y="0"/>
                </a:moveTo>
                <a:lnTo>
                  <a:pt x="6324600" y="0"/>
                </a:lnTo>
                <a:lnTo>
                  <a:pt x="6324600" y="474002"/>
                </a:lnTo>
                <a:lnTo>
                  <a:pt x="0" y="474002"/>
                </a:lnTo>
                <a:lnTo>
                  <a:pt x="0" y="0"/>
                </a:lnTo>
                <a:close/>
              </a:path>
            </a:pathLst>
          </a:custGeom>
          <a:blipFill>
            <a:blip r:embed="rId9">
              <a:extLst>
                <a:ext uri="{96DAC541-7B7A-43D3-8B79-37D633B846F1}">
                  <asvg:svgBlip xmlns:asvg="http://schemas.microsoft.com/office/drawing/2016/SVG/main" r:embed="rId11"/>
                </a:ext>
              </a:extLst>
            </a:blip>
            <a:stretch>
              <a:fillRect l="0" t="0" r="0" b="0"/>
            </a:stretch>
          </a:blipFill>
        </p:spPr>
      </p:sp>
      <p:sp>
        <p:nvSpPr>
          <p:cNvPr name="Freeform 8" id="8"/>
          <p:cNvSpPr/>
          <p:nvPr/>
        </p:nvSpPr>
        <p:spPr>
          <a:xfrm flipH="false" flipV="false" rot="0">
            <a:off x="1219200" y="3577457"/>
            <a:ext cx="6324600" cy="474002"/>
          </a:xfrm>
          <a:custGeom>
            <a:avLst/>
            <a:gdLst/>
            <a:ahLst/>
            <a:cxnLst/>
            <a:rect r="r" b="b" t="t" l="l"/>
            <a:pathLst>
              <a:path h="474002" w="6324600">
                <a:moveTo>
                  <a:pt x="0" y="0"/>
                </a:moveTo>
                <a:lnTo>
                  <a:pt x="6324600" y="0"/>
                </a:lnTo>
                <a:lnTo>
                  <a:pt x="6324600" y="474002"/>
                </a:lnTo>
                <a:lnTo>
                  <a:pt x="0" y="474002"/>
                </a:lnTo>
                <a:lnTo>
                  <a:pt x="0" y="0"/>
                </a:lnTo>
                <a:close/>
              </a:path>
            </a:pathLst>
          </a:custGeom>
          <a:blipFill>
            <a:blip r:embed="rId9">
              <a:extLst>
                <a:ext uri="{96DAC541-7B7A-43D3-8B79-37D633B846F1}">
                  <asvg:svgBlip xmlns:asvg="http://schemas.microsoft.com/office/drawing/2016/SVG/main" r:embed="rId12"/>
                </a:ext>
              </a:extLst>
            </a:blip>
            <a:stretch>
              <a:fillRect l="0" t="0" r="0" b="0"/>
            </a:stretch>
          </a:blipFill>
        </p:spPr>
      </p:sp>
      <p:sp>
        <p:nvSpPr>
          <p:cNvPr name="Freeform 9" id="9"/>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13">
              <a:extLst>
                <a:ext uri="{96DAC541-7B7A-43D3-8B79-37D633B846F1}">
                  <asvg:svgBlip xmlns:asvg="http://schemas.microsoft.com/office/drawing/2016/SVG/main" r:embed="rId14"/>
                </a:ext>
              </a:extLst>
            </a:blip>
            <a:stretch>
              <a:fillRect l="0" t="0" r="0" b="0"/>
            </a:stretch>
          </a:blipFill>
        </p:spPr>
      </p:sp>
      <p:sp>
        <p:nvSpPr>
          <p:cNvPr name="Freeform 10" id="10"/>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5">
              <a:extLst>
                <a:ext uri="{96DAC541-7B7A-43D3-8B79-37D633B846F1}">
                  <asvg:svgBlip xmlns:asvg="http://schemas.microsoft.com/office/drawing/2016/SVG/main" r:embed="rId16"/>
                </a:ext>
              </a:extLst>
            </a:blip>
            <a:stretch>
              <a:fillRect l="0" t="0" r="0" b="0"/>
            </a:stretch>
          </a:blipFill>
        </p:spPr>
      </p:sp>
      <p:sp>
        <p:nvSpPr>
          <p:cNvPr name="TextBox 11" id="11"/>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12" id="12"/>
          <p:cNvSpPr txBox="true"/>
          <p:nvPr/>
        </p:nvSpPr>
        <p:spPr>
          <a:xfrm rot="0">
            <a:off x="457200" y="492223"/>
            <a:ext cx="5365499" cy="342710"/>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Benefits of new Slack VBG Escalations Process</a:t>
            </a:r>
          </a:p>
        </p:txBody>
      </p:sp>
      <p:sp>
        <p:nvSpPr>
          <p:cNvPr name="TextBox 13" id="13"/>
          <p:cNvSpPr txBox="true"/>
          <p:nvPr/>
        </p:nvSpPr>
        <p:spPr>
          <a:xfrm rot="0">
            <a:off x="442903" y="1251976"/>
            <a:ext cx="536496" cy="3006061"/>
          </a:xfrm>
          <a:prstGeom prst="rect">
            <a:avLst/>
          </a:prstGeom>
        </p:spPr>
        <p:txBody>
          <a:bodyPr anchor="t" rtlCol="false" tIns="0" lIns="0" bIns="0" rIns="0">
            <a:spAutoFit/>
          </a:bodyPr>
          <a:lstStyle/>
          <a:p>
            <a:pPr algn="l">
              <a:lnSpc>
                <a:spcPts val="7920"/>
              </a:lnSpc>
            </a:pPr>
            <a:r>
              <a:rPr lang="en-US" b="true" sz="6600" spc="59">
                <a:solidFill>
                  <a:srgbClr val="000000"/>
                </a:solidFill>
                <a:latin typeface="IBM Plex Sans Condensed Bold"/>
                <a:ea typeface="IBM Plex Sans Condensed Bold"/>
                <a:cs typeface="IBM Plex Sans Condensed Bold"/>
                <a:sym typeface="IBM Plex Sans Condensed Bold"/>
              </a:rPr>
              <a:t>1 2 3</a:t>
            </a:r>
          </a:p>
        </p:txBody>
      </p:sp>
      <p:sp>
        <p:nvSpPr>
          <p:cNvPr name="TextBox 14" id="14"/>
          <p:cNvSpPr txBox="true"/>
          <p:nvPr/>
        </p:nvSpPr>
        <p:spPr>
          <a:xfrm rot="0">
            <a:off x="1219200" y="1522590"/>
            <a:ext cx="5950791" cy="507359"/>
          </a:xfrm>
          <a:prstGeom prst="rect">
            <a:avLst/>
          </a:prstGeom>
        </p:spPr>
        <p:txBody>
          <a:bodyPr anchor="t" rtlCol="false" tIns="0" lIns="0" bIns="0" rIns="0">
            <a:spAutoFit/>
          </a:bodyPr>
          <a:lstStyle/>
          <a:p>
            <a:pPr algn="l">
              <a:lnSpc>
                <a:spcPts val="2015"/>
              </a:lnSpc>
            </a:pPr>
            <a:r>
              <a:rPr lang="en-US" sz="1399">
                <a:solidFill>
                  <a:srgbClr val="000000"/>
                </a:solidFill>
                <a:latin typeface="Open Sans"/>
                <a:ea typeface="Open Sans"/>
                <a:cs typeface="Open Sans"/>
                <a:sym typeface="Open Sans"/>
              </a:rPr>
              <a:t>Slack format is familiar to VBG employees, which will encourage correct behavior for reps entering in case number and contact information.</a:t>
            </a:r>
          </a:p>
        </p:txBody>
      </p:sp>
      <p:sp>
        <p:nvSpPr>
          <p:cNvPr name="TextBox 15" id="15"/>
          <p:cNvSpPr txBox="true"/>
          <p:nvPr/>
        </p:nvSpPr>
        <p:spPr>
          <a:xfrm rot="0">
            <a:off x="1219200" y="3534004"/>
            <a:ext cx="6245581" cy="507359"/>
          </a:xfrm>
          <a:prstGeom prst="rect">
            <a:avLst/>
          </a:prstGeom>
        </p:spPr>
        <p:txBody>
          <a:bodyPr anchor="t" rtlCol="false" tIns="0" lIns="0" bIns="0" rIns="0">
            <a:spAutoFit/>
          </a:bodyPr>
          <a:lstStyle/>
          <a:p>
            <a:pPr algn="l">
              <a:lnSpc>
                <a:spcPts val="2015"/>
              </a:lnSpc>
            </a:pPr>
            <a:r>
              <a:rPr lang="en-US" sz="1399">
                <a:solidFill>
                  <a:srgbClr val="000000"/>
                </a:solidFill>
                <a:latin typeface="Open Sans"/>
                <a:ea typeface="Open Sans"/>
                <a:cs typeface="Open Sans"/>
                <a:sym typeface="Open Sans"/>
              </a:rPr>
              <a:t>Slack VBG Escalations will allow the escalations team to respond quickly to reps, making the process more eﬃcient.</a:t>
            </a:r>
          </a:p>
        </p:txBody>
      </p:sp>
      <p:sp>
        <p:nvSpPr>
          <p:cNvPr name="TextBox 16" id="16"/>
          <p:cNvSpPr txBox="true"/>
          <p:nvPr/>
        </p:nvSpPr>
        <p:spPr>
          <a:xfrm rot="0">
            <a:off x="1219200" y="2528297"/>
            <a:ext cx="6343907" cy="507359"/>
          </a:xfrm>
          <a:prstGeom prst="rect">
            <a:avLst/>
          </a:prstGeom>
        </p:spPr>
        <p:txBody>
          <a:bodyPr anchor="t" rtlCol="false" tIns="0" lIns="0" bIns="0" rIns="0">
            <a:spAutoFit/>
          </a:bodyPr>
          <a:lstStyle/>
          <a:p>
            <a:pPr algn="l">
              <a:lnSpc>
                <a:spcPts val="2015"/>
              </a:lnSpc>
            </a:pPr>
            <a:r>
              <a:rPr lang="en-US" sz="1399">
                <a:solidFill>
                  <a:srgbClr val="000000"/>
                </a:solidFill>
                <a:latin typeface="Open Sans"/>
                <a:ea typeface="Open Sans"/>
                <a:cs typeface="Open Sans"/>
                <a:sym typeface="Open Sans"/>
              </a:rPr>
              <a:t>The new process will reduce the number of forms reps need to fill out from 2 to 1, creating a one-stop shop for the escalations process.</a:t>
            </a:r>
          </a:p>
        </p:txBody>
      </p:sp>
      <p:sp>
        <p:nvSpPr>
          <p:cNvPr name="TextBox 17" id="17"/>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6</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393697" y="369884"/>
            <a:ext cx="8356597" cy="4100017"/>
          </a:xfrm>
          <a:custGeom>
            <a:avLst/>
            <a:gdLst/>
            <a:ahLst/>
            <a:cxnLst/>
            <a:rect r="r" b="b" t="t" l="l"/>
            <a:pathLst>
              <a:path h="4100017" w="8356597">
                <a:moveTo>
                  <a:pt x="0" y="0"/>
                </a:moveTo>
                <a:lnTo>
                  <a:pt x="8356597" y="0"/>
                </a:lnTo>
                <a:lnTo>
                  <a:pt x="8356597" y="4100018"/>
                </a:lnTo>
                <a:lnTo>
                  <a:pt x="0" y="4100018"/>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TextBox 7" id="7"/>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8" id="8"/>
          <p:cNvSpPr txBox="true"/>
          <p:nvPr/>
        </p:nvSpPr>
        <p:spPr>
          <a:xfrm rot="0">
            <a:off x="457200" y="492223"/>
            <a:ext cx="5366004" cy="342710"/>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Key problems that the new process will address</a:t>
            </a:r>
          </a:p>
        </p:txBody>
      </p:sp>
      <p:sp>
        <p:nvSpPr>
          <p:cNvPr name="TextBox 9" id="9"/>
          <p:cNvSpPr txBox="true"/>
          <p:nvPr/>
        </p:nvSpPr>
        <p:spPr>
          <a:xfrm rot="0">
            <a:off x="560622" y="2878055"/>
            <a:ext cx="2421188" cy="236096"/>
          </a:xfrm>
          <a:prstGeom prst="rect">
            <a:avLst/>
          </a:prstGeom>
        </p:spPr>
        <p:txBody>
          <a:bodyPr anchor="t" rtlCol="false" tIns="0" lIns="0" bIns="0" rIns="0">
            <a:spAutoFit/>
          </a:bodyPr>
          <a:lstStyle/>
          <a:p>
            <a:pPr algn="l">
              <a:lnSpc>
                <a:spcPts val="1820"/>
              </a:lnSpc>
            </a:pPr>
            <a:r>
              <a:rPr lang="en-US" b="true" sz="1300">
                <a:solidFill>
                  <a:srgbClr val="000000"/>
                </a:solidFill>
                <a:latin typeface="Open Sans Bold"/>
                <a:ea typeface="Open Sans Bold"/>
                <a:cs typeface="Open Sans Bold"/>
                <a:sym typeface="Open Sans Bold"/>
              </a:rPr>
              <a:t>Response time for escalations</a:t>
            </a:r>
          </a:p>
        </p:txBody>
      </p:sp>
      <p:sp>
        <p:nvSpPr>
          <p:cNvPr name="TextBox 10" id="10"/>
          <p:cNvSpPr txBox="true"/>
          <p:nvPr/>
        </p:nvSpPr>
        <p:spPr>
          <a:xfrm rot="0">
            <a:off x="560622" y="1092460"/>
            <a:ext cx="2570445" cy="236096"/>
          </a:xfrm>
          <a:prstGeom prst="rect">
            <a:avLst/>
          </a:prstGeom>
        </p:spPr>
        <p:txBody>
          <a:bodyPr anchor="t" rtlCol="false" tIns="0" lIns="0" bIns="0" rIns="0">
            <a:spAutoFit/>
          </a:bodyPr>
          <a:lstStyle/>
          <a:p>
            <a:pPr algn="l">
              <a:lnSpc>
                <a:spcPts val="1820"/>
              </a:lnSpc>
            </a:pPr>
            <a:r>
              <a:rPr lang="en-US" b="true" sz="1300">
                <a:solidFill>
                  <a:srgbClr val="000000"/>
                </a:solidFill>
                <a:latin typeface="Open Sans Bold"/>
                <a:ea typeface="Open Sans Bold"/>
                <a:cs typeface="Open Sans Bold"/>
                <a:sym typeface="Open Sans Bold"/>
              </a:rPr>
              <a:t>Incorrect or missing information</a:t>
            </a:r>
          </a:p>
        </p:txBody>
      </p:sp>
      <p:sp>
        <p:nvSpPr>
          <p:cNvPr name="TextBox 11" id="11"/>
          <p:cNvSpPr txBox="true"/>
          <p:nvPr/>
        </p:nvSpPr>
        <p:spPr>
          <a:xfrm rot="0">
            <a:off x="4543130" y="1076630"/>
            <a:ext cx="1900628" cy="236096"/>
          </a:xfrm>
          <a:prstGeom prst="rect">
            <a:avLst/>
          </a:prstGeom>
        </p:spPr>
        <p:txBody>
          <a:bodyPr anchor="t" rtlCol="false" tIns="0" lIns="0" bIns="0" rIns="0">
            <a:spAutoFit/>
          </a:bodyPr>
          <a:lstStyle/>
          <a:p>
            <a:pPr algn="l">
              <a:lnSpc>
                <a:spcPts val="1820"/>
              </a:lnSpc>
            </a:pPr>
            <a:r>
              <a:rPr lang="en-US" b="true" sz="1300">
                <a:solidFill>
                  <a:srgbClr val="000000"/>
                </a:solidFill>
                <a:latin typeface="Open Sans Bold"/>
                <a:ea typeface="Open Sans Bold"/>
                <a:cs typeface="Open Sans Bold"/>
                <a:sym typeface="Open Sans Bold"/>
              </a:rPr>
              <a:t>Multiple forms to fill out</a:t>
            </a:r>
          </a:p>
        </p:txBody>
      </p:sp>
      <p:sp>
        <p:nvSpPr>
          <p:cNvPr name="TextBox 12" id="12"/>
          <p:cNvSpPr txBox="true"/>
          <p:nvPr/>
        </p:nvSpPr>
        <p:spPr>
          <a:xfrm rot="0">
            <a:off x="4543054" y="2878055"/>
            <a:ext cx="2253948" cy="236096"/>
          </a:xfrm>
          <a:prstGeom prst="rect">
            <a:avLst/>
          </a:prstGeom>
        </p:spPr>
        <p:txBody>
          <a:bodyPr anchor="t" rtlCol="false" tIns="0" lIns="0" bIns="0" rIns="0">
            <a:spAutoFit/>
          </a:bodyPr>
          <a:lstStyle/>
          <a:p>
            <a:pPr algn="l">
              <a:lnSpc>
                <a:spcPts val="1820"/>
              </a:lnSpc>
            </a:pPr>
            <a:r>
              <a:rPr lang="en-US" b="true" sz="1300">
                <a:solidFill>
                  <a:srgbClr val="000000"/>
                </a:solidFill>
                <a:latin typeface="Open Sans Bold"/>
                <a:ea typeface="Open Sans Bold"/>
                <a:cs typeface="Open Sans Bold"/>
                <a:sym typeface="Open Sans Bold"/>
              </a:rPr>
              <a:t>Delayed response from reps</a:t>
            </a:r>
          </a:p>
        </p:txBody>
      </p:sp>
      <p:sp>
        <p:nvSpPr>
          <p:cNvPr name="TextBox 13" id="13"/>
          <p:cNvSpPr txBox="true"/>
          <p:nvPr/>
        </p:nvSpPr>
        <p:spPr>
          <a:xfrm rot="0">
            <a:off x="560622" y="3410369"/>
            <a:ext cx="3314319" cy="619030"/>
          </a:xfrm>
          <a:prstGeom prst="rect">
            <a:avLst/>
          </a:prstGeom>
        </p:spPr>
        <p:txBody>
          <a:bodyPr anchor="t" rtlCol="false" tIns="0" lIns="0" bIns="0" rIns="0">
            <a:spAutoFit/>
          </a:bodyPr>
          <a:lstStyle/>
          <a:p>
            <a:pPr algn="just">
              <a:lnSpc>
                <a:spcPts val="1200"/>
              </a:lnSpc>
            </a:pPr>
            <a:r>
              <a:rPr lang="en-US" sz="1000">
                <a:solidFill>
                  <a:srgbClr val="000000"/>
                </a:solidFill>
                <a:latin typeface="Open Sans"/>
                <a:ea typeface="Open Sans"/>
                <a:cs typeface="Open Sans"/>
                <a:sym typeface="Open Sans"/>
              </a:rPr>
              <a:t>The current response time for escalations is an average of 17 days. With the new process, the information will be consolidated into one form, which will reduce time and make the process more eﬃcient.</a:t>
            </a:r>
          </a:p>
        </p:txBody>
      </p:sp>
      <p:sp>
        <p:nvSpPr>
          <p:cNvPr name="TextBox 14" id="14"/>
          <p:cNvSpPr txBox="true"/>
          <p:nvPr/>
        </p:nvSpPr>
        <p:spPr>
          <a:xfrm rot="0">
            <a:off x="560622" y="1624765"/>
            <a:ext cx="3316481" cy="9238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The current Google form for escalations has resulted in several VBG Reps failing to include case numbers and/or contact information, which prevents the escalation team from responding to escalations in a timely manner. The new form is condensed and requires the case number to be entered before submitting.</a:t>
            </a:r>
          </a:p>
        </p:txBody>
      </p:sp>
      <p:sp>
        <p:nvSpPr>
          <p:cNvPr name="TextBox 15" id="15"/>
          <p:cNvSpPr txBox="true"/>
          <p:nvPr/>
        </p:nvSpPr>
        <p:spPr>
          <a:xfrm rot="0">
            <a:off x="4543130" y="1608944"/>
            <a:ext cx="3246882" cy="7714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Currently, reps are filling out both a Google form and a Slack form to initiate the escalations process. The new form will be a one stop shop for reps to file an escalations, saving valuable time for both employees and customers.</a:t>
            </a:r>
          </a:p>
        </p:txBody>
      </p:sp>
      <p:sp>
        <p:nvSpPr>
          <p:cNvPr name="TextBox 16" id="16"/>
          <p:cNvSpPr txBox="true"/>
          <p:nvPr/>
        </p:nvSpPr>
        <p:spPr>
          <a:xfrm rot="0">
            <a:off x="4543054" y="3410369"/>
            <a:ext cx="3347723" cy="771430"/>
          </a:xfrm>
          <a:prstGeom prst="rect">
            <a:avLst/>
          </a:prstGeom>
        </p:spPr>
        <p:txBody>
          <a:bodyPr anchor="t" rtlCol="false" tIns="0" lIns="0" bIns="0" rIns="0">
            <a:spAutoFit/>
          </a:bodyPr>
          <a:lstStyle/>
          <a:p>
            <a:pPr algn="l">
              <a:lnSpc>
                <a:spcPts val="1200"/>
              </a:lnSpc>
            </a:pPr>
            <a:r>
              <a:rPr lang="en-US" sz="1000">
                <a:solidFill>
                  <a:srgbClr val="000000"/>
                </a:solidFill>
                <a:latin typeface="Open Sans"/>
                <a:ea typeface="Open Sans"/>
                <a:cs typeface="Open Sans"/>
                <a:sym typeface="Open Sans"/>
              </a:rPr>
              <a:t>Currently, the escalations team reaches out to reps via email for more info. These emails are either ignored or responded to in a delayed manner. The new process has the escalations team responding to reps in real time to ask for information rather than waiting for an email.</a:t>
            </a:r>
          </a:p>
        </p:txBody>
      </p:sp>
      <p:sp>
        <p:nvSpPr>
          <p:cNvPr name="TextBox 17" id="17"/>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7</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393697" y="1737046"/>
            <a:ext cx="2392166" cy="1620393"/>
          </a:xfrm>
          <a:custGeom>
            <a:avLst/>
            <a:gdLst/>
            <a:ahLst/>
            <a:cxnLst/>
            <a:rect r="r" b="b" t="t" l="l"/>
            <a:pathLst>
              <a:path h="1620393" w="2392166">
                <a:moveTo>
                  <a:pt x="0" y="0"/>
                </a:moveTo>
                <a:lnTo>
                  <a:pt x="2392165" y="0"/>
                </a:lnTo>
                <a:lnTo>
                  <a:pt x="2392165" y="1620393"/>
                </a:lnTo>
                <a:lnTo>
                  <a:pt x="0" y="1620393"/>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393697" y="369884"/>
            <a:ext cx="8356597" cy="4026570"/>
          </a:xfrm>
          <a:custGeom>
            <a:avLst/>
            <a:gdLst/>
            <a:ahLst/>
            <a:cxnLst/>
            <a:rect r="r" b="b" t="t" l="l"/>
            <a:pathLst>
              <a:path h="4026570" w="8356597">
                <a:moveTo>
                  <a:pt x="0" y="0"/>
                </a:moveTo>
                <a:lnTo>
                  <a:pt x="8356597" y="0"/>
                </a:lnTo>
                <a:lnTo>
                  <a:pt x="8356597" y="4026570"/>
                </a:lnTo>
                <a:lnTo>
                  <a:pt x="0" y="4026570"/>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TextBox 8" id="8"/>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9" id="9"/>
          <p:cNvSpPr txBox="true"/>
          <p:nvPr/>
        </p:nvSpPr>
        <p:spPr>
          <a:xfrm rot="0">
            <a:off x="457200" y="492223"/>
            <a:ext cx="2829563" cy="342710"/>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Let’s look at the numbers</a:t>
            </a:r>
          </a:p>
        </p:txBody>
      </p:sp>
      <p:sp>
        <p:nvSpPr>
          <p:cNvPr name="TextBox 10" id="10"/>
          <p:cNvSpPr txBox="true"/>
          <p:nvPr/>
        </p:nvSpPr>
        <p:spPr>
          <a:xfrm rot="0">
            <a:off x="1126855" y="1654512"/>
            <a:ext cx="907999" cy="1239469"/>
          </a:xfrm>
          <a:prstGeom prst="rect">
            <a:avLst/>
          </a:prstGeom>
        </p:spPr>
        <p:txBody>
          <a:bodyPr anchor="t" rtlCol="false" tIns="0" lIns="0" bIns="0" rIns="0">
            <a:spAutoFit/>
          </a:bodyPr>
          <a:lstStyle/>
          <a:p>
            <a:pPr algn="l">
              <a:lnSpc>
                <a:spcPts val="10080"/>
              </a:lnSpc>
            </a:pPr>
            <a:r>
              <a:rPr lang="en-US" b="true" sz="7200" spc="64">
                <a:solidFill>
                  <a:srgbClr val="000000"/>
                </a:solidFill>
                <a:latin typeface="IBM Plex Sans Condensed Bold"/>
                <a:ea typeface="IBM Plex Sans Condensed Bold"/>
                <a:cs typeface="IBM Plex Sans Condensed Bold"/>
                <a:sym typeface="IBM Plex Sans Condensed Bold"/>
              </a:rPr>
              <a:t>17</a:t>
            </a:r>
          </a:p>
        </p:txBody>
      </p:sp>
      <p:sp>
        <p:nvSpPr>
          <p:cNvPr name="TextBox 11" id="11"/>
          <p:cNvSpPr txBox="true"/>
          <p:nvPr/>
        </p:nvSpPr>
        <p:spPr>
          <a:xfrm rot="0">
            <a:off x="4140822" y="1110977"/>
            <a:ext cx="621763" cy="222752"/>
          </a:xfrm>
          <a:prstGeom prst="rect">
            <a:avLst/>
          </a:prstGeom>
        </p:spPr>
        <p:txBody>
          <a:bodyPr anchor="t" rtlCol="false" tIns="0" lIns="0" bIns="0" rIns="0">
            <a:spAutoFit/>
          </a:bodyPr>
          <a:lstStyle/>
          <a:p>
            <a:pPr algn="l">
              <a:lnSpc>
                <a:spcPts val="1761"/>
              </a:lnSpc>
            </a:pPr>
            <a:r>
              <a:rPr lang="en-US" b="true" sz="1399" spc="12">
                <a:solidFill>
                  <a:srgbClr val="FFFFFF"/>
                </a:solidFill>
                <a:latin typeface="IBM Plex Sans Condensed Bold"/>
                <a:ea typeface="IBM Plex Sans Condensed Bold"/>
                <a:cs typeface="IBM Plex Sans Condensed Bold"/>
                <a:sym typeface="IBM Plex Sans Condensed Bold"/>
              </a:rPr>
              <a:t>Current</a:t>
            </a:r>
          </a:p>
        </p:txBody>
      </p:sp>
      <p:sp>
        <p:nvSpPr>
          <p:cNvPr name="TextBox 12" id="12"/>
          <p:cNvSpPr txBox="true"/>
          <p:nvPr/>
        </p:nvSpPr>
        <p:spPr>
          <a:xfrm rot="0">
            <a:off x="3804971" y="1357884"/>
            <a:ext cx="1495454" cy="1144219"/>
          </a:xfrm>
          <a:prstGeom prst="rect">
            <a:avLst/>
          </a:prstGeom>
        </p:spPr>
        <p:txBody>
          <a:bodyPr anchor="t" rtlCol="false" tIns="0" lIns="0" bIns="0" rIns="0">
            <a:spAutoFit/>
          </a:bodyPr>
          <a:lstStyle/>
          <a:p>
            <a:pPr algn="l">
              <a:lnSpc>
                <a:spcPts val="9057"/>
              </a:lnSpc>
            </a:pPr>
            <a:r>
              <a:rPr lang="en-US" b="true" sz="7200" spc="64">
                <a:solidFill>
                  <a:srgbClr val="000000"/>
                </a:solidFill>
                <a:latin typeface="IBM Plex Sans Condensed Bold"/>
                <a:ea typeface="IBM Plex Sans Condensed Bold"/>
                <a:cs typeface="IBM Plex Sans Condensed Bold"/>
                <a:sym typeface="IBM Plex Sans Condensed Bold"/>
              </a:rPr>
              <a:t>10%</a:t>
            </a:r>
          </a:p>
        </p:txBody>
      </p:sp>
      <p:sp>
        <p:nvSpPr>
          <p:cNvPr name="TextBox 13" id="13"/>
          <p:cNvSpPr txBox="true"/>
          <p:nvPr/>
        </p:nvSpPr>
        <p:spPr>
          <a:xfrm rot="0">
            <a:off x="3429010" y="2425570"/>
            <a:ext cx="2083108" cy="131369"/>
          </a:xfrm>
          <a:prstGeom prst="rect">
            <a:avLst/>
          </a:prstGeom>
        </p:spPr>
        <p:txBody>
          <a:bodyPr anchor="t" rtlCol="false" tIns="0" lIns="0" bIns="0" rIns="0">
            <a:spAutoFit/>
          </a:bodyPr>
          <a:lstStyle/>
          <a:p>
            <a:pPr algn="l">
              <a:lnSpc>
                <a:spcPts val="1006"/>
              </a:lnSpc>
            </a:pPr>
            <a:r>
              <a:rPr lang="en-US" sz="800">
                <a:solidFill>
                  <a:srgbClr val="000000"/>
                </a:solidFill>
                <a:latin typeface="Open Sans"/>
                <a:ea typeface="Open Sans"/>
                <a:cs typeface="Open Sans"/>
                <a:sym typeface="Open Sans"/>
              </a:rPr>
              <a:t>The amount of escalations that are rejected </a:t>
            </a:r>
          </a:p>
        </p:txBody>
      </p:sp>
      <p:sp>
        <p:nvSpPr>
          <p:cNvPr name="TextBox 14" id="14"/>
          <p:cNvSpPr txBox="true"/>
          <p:nvPr/>
        </p:nvSpPr>
        <p:spPr>
          <a:xfrm rot="0">
            <a:off x="3429010" y="2566540"/>
            <a:ext cx="432406" cy="112319"/>
          </a:xfrm>
          <a:prstGeom prst="rect">
            <a:avLst/>
          </a:prstGeom>
        </p:spPr>
        <p:txBody>
          <a:bodyPr anchor="t" rtlCol="false" tIns="0" lIns="0" bIns="0" rIns="0">
            <a:spAutoFit/>
          </a:bodyPr>
          <a:lstStyle/>
          <a:p>
            <a:pPr algn="l">
              <a:lnSpc>
                <a:spcPts val="836"/>
              </a:lnSpc>
            </a:pPr>
            <a:r>
              <a:rPr lang="en-US" sz="800">
                <a:solidFill>
                  <a:srgbClr val="000000"/>
                </a:solidFill>
                <a:latin typeface="Open Sans"/>
                <a:ea typeface="Open Sans"/>
                <a:cs typeface="Open Sans"/>
                <a:sym typeface="Open Sans"/>
              </a:rPr>
              <a:t>currently.</a:t>
            </a:r>
          </a:p>
        </p:txBody>
      </p:sp>
      <p:sp>
        <p:nvSpPr>
          <p:cNvPr name="TextBox 15" id="15"/>
          <p:cNvSpPr txBox="true"/>
          <p:nvPr/>
        </p:nvSpPr>
        <p:spPr>
          <a:xfrm rot="0">
            <a:off x="3660305" y="2691841"/>
            <a:ext cx="1655474" cy="1239469"/>
          </a:xfrm>
          <a:prstGeom prst="rect">
            <a:avLst/>
          </a:prstGeom>
        </p:spPr>
        <p:txBody>
          <a:bodyPr anchor="t" rtlCol="false" tIns="0" lIns="0" bIns="0" rIns="0">
            <a:spAutoFit/>
          </a:bodyPr>
          <a:lstStyle/>
          <a:p>
            <a:pPr algn="l">
              <a:lnSpc>
                <a:spcPts val="10029"/>
              </a:lnSpc>
            </a:pPr>
            <a:r>
              <a:rPr lang="en-US" b="true" sz="7200" spc="64">
                <a:solidFill>
                  <a:srgbClr val="000000"/>
                </a:solidFill>
                <a:latin typeface="IBM Plex Sans Condensed Bold"/>
                <a:ea typeface="IBM Plex Sans Condensed Bold"/>
                <a:cs typeface="IBM Plex Sans Condensed Bold"/>
                <a:sym typeface="IBM Plex Sans Condensed Bold"/>
              </a:rPr>
              <a:t>20%</a:t>
            </a:r>
          </a:p>
        </p:txBody>
      </p:sp>
      <p:sp>
        <p:nvSpPr>
          <p:cNvPr name="TextBox 16" id="16"/>
          <p:cNvSpPr txBox="true"/>
          <p:nvPr/>
        </p:nvSpPr>
        <p:spPr>
          <a:xfrm rot="0">
            <a:off x="3429000" y="3911927"/>
            <a:ext cx="2107892" cy="196139"/>
          </a:xfrm>
          <a:prstGeom prst="rect">
            <a:avLst/>
          </a:prstGeom>
        </p:spPr>
        <p:txBody>
          <a:bodyPr anchor="t" rtlCol="false" tIns="0" lIns="0" bIns="0" rIns="0">
            <a:spAutoFit/>
          </a:bodyPr>
          <a:lstStyle/>
          <a:p>
            <a:pPr algn="l">
              <a:lnSpc>
                <a:spcPts val="400"/>
              </a:lnSpc>
            </a:pPr>
            <a:r>
              <a:rPr lang="en-US" sz="800">
                <a:solidFill>
                  <a:srgbClr val="000000"/>
                </a:solidFill>
                <a:latin typeface="Open Sans"/>
                <a:ea typeface="Open Sans"/>
                <a:cs typeface="Open Sans"/>
                <a:sym typeface="Open Sans"/>
              </a:rPr>
              <a:t>Reduction in steps to resolution with current </a:t>
            </a:r>
          </a:p>
          <a:p>
            <a:pPr algn="l">
              <a:lnSpc>
                <a:spcPts val="1520"/>
              </a:lnSpc>
            </a:pPr>
            <a:r>
              <a:rPr lang="en-US" sz="800">
                <a:solidFill>
                  <a:srgbClr val="000000"/>
                </a:solidFill>
                <a:latin typeface="Open Sans"/>
                <a:ea typeface="Open Sans"/>
                <a:cs typeface="Open Sans"/>
                <a:sym typeface="Open Sans"/>
              </a:rPr>
              <a:t>process.</a:t>
            </a:r>
          </a:p>
        </p:txBody>
      </p:sp>
      <p:sp>
        <p:nvSpPr>
          <p:cNvPr name="TextBox 17" id="17"/>
          <p:cNvSpPr txBox="true"/>
          <p:nvPr/>
        </p:nvSpPr>
        <p:spPr>
          <a:xfrm rot="0">
            <a:off x="6581156" y="1130027"/>
            <a:ext cx="1677419" cy="1305096"/>
          </a:xfrm>
          <a:prstGeom prst="rect">
            <a:avLst/>
          </a:prstGeom>
        </p:spPr>
        <p:txBody>
          <a:bodyPr anchor="t" rtlCol="false" tIns="0" lIns="0" bIns="0" rIns="0">
            <a:spAutoFit/>
          </a:bodyPr>
          <a:lstStyle/>
          <a:p>
            <a:pPr algn="ctr">
              <a:lnSpc>
                <a:spcPts val="1518"/>
              </a:lnSpc>
            </a:pPr>
            <a:r>
              <a:rPr lang="en-US" b="true" sz="1399" spc="12">
                <a:solidFill>
                  <a:srgbClr val="FFFFFF"/>
                </a:solidFill>
                <a:latin typeface="IBM Plex Sans Condensed Bold"/>
                <a:ea typeface="IBM Plex Sans Condensed Bold"/>
                <a:cs typeface="IBM Plex Sans Condensed Bold"/>
                <a:sym typeface="IBM Plex Sans Condensed Bold"/>
              </a:rPr>
              <a:t>New</a:t>
            </a:r>
          </a:p>
          <a:p>
            <a:pPr algn="ctr">
              <a:lnSpc>
                <a:spcPts val="7812"/>
              </a:lnSpc>
            </a:pPr>
            <a:r>
              <a:rPr lang="en-US" b="true" sz="7200" spc="64">
                <a:solidFill>
                  <a:srgbClr val="00AC3E"/>
                </a:solidFill>
                <a:latin typeface="IBM Plex Sans Condensed Bold"/>
                <a:ea typeface="IBM Plex Sans Condensed Bold"/>
                <a:cs typeface="IBM Plex Sans Condensed Bold"/>
                <a:sym typeface="IBM Plex Sans Condensed Bold"/>
              </a:rPr>
              <a:t>30%</a:t>
            </a:r>
          </a:p>
        </p:txBody>
      </p:sp>
      <p:sp>
        <p:nvSpPr>
          <p:cNvPr name="TextBox 18" id="18"/>
          <p:cNvSpPr txBox="true"/>
          <p:nvPr/>
        </p:nvSpPr>
        <p:spPr>
          <a:xfrm rot="0">
            <a:off x="6296168" y="2273694"/>
            <a:ext cx="2196494" cy="217094"/>
          </a:xfrm>
          <a:prstGeom prst="rect">
            <a:avLst/>
          </a:prstGeom>
        </p:spPr>
        <p:txBody>
          <a:bodyPr anchor="t" rtlCol="false" tIns="0" lIns="0" bIns="0" rIns="0">
            <a:spAutoFit/>
          </a:bodyPr>
          <a:lstStyle/>
          <a:p>
            <a:pPr algn="l">
              <a:lnSpc>
                <a:spcPts val="1942"/>
              </a:lnSpc>
            </a:pPr>
            <a:r>
              <a:rPr lang="en-US" sz="800">
                <a:solidFill>
                  <a:srgbClr val="000000"/>
                </a:solidFill>
                <a:latin typeface="Open Sans"/>
                <a:ea typeface="Open Sans"/>
                <a:cs typeface="Open Sans"/>
                <a:sym typeface="Open Sans"/>
              </a:rPr>
              <a:t>Escalations should be rejected, which will lead </a:t>
            </a:r>
          </a:p>
        </p:txBody>
      </p:sp>
      <p:sp>
        <p:nvSpPr>
          <p:cNvPr name="TextBox 19" id="19"/>
          <p:cNvSpPr txBox="true"/>
          <p:nvPr/>
        </p:nvSpPr>
        <p:spPr>
          <a:xfrm rot="0">
            <a:off x="6296168" y="2538489"/>
            <a:ext cx="2145687" cy="196139"/>
          </a:xfrm>
          <a:prstGeom prst="rect">
            <a:avLst/>
          </a:prstGeom>
        </p:spPr>
        <p:txBody>
          <a:bodyPr anchor="t" rtlCol="false" tIns="0" lIns="0" bIns="0" rIns="0">
            <a:spAutoFit/>
          </a:bodyPr>
          <a:lstStyle/>
          <a:p>
            <a:pPr algn="l">
              <a:lnSpc>
                <a:spcPts val="400"/>
              </a:lnSpc>
            </a:pPr>
            <a:r>
              <a:rPr lang="en-US" sz="800">
                <a:solidFill>
                  <a:srgbClr val="000000"/>
                </a:solidFill>
                <a:latin typeface="Open Sans"/>
                <a:ea typeface="Open Sans"/>
                <a:cs typeface="Open Sans"/>
                <a:sym typeface="Open Sans"/>
              </a:rPr>
              <a:t>to a quicker response from reps to include all </a:t>
            </a:r>
          </a:p>
          <a:p>
            <a:pPr algn="l">
              <a:lnSpc>
                <a:spcPts val="1520"/>
              </a:lnSpc>
            </a:pPr>
            <a:r>
              <a:rPr lang="en-US" sz="800">
                <a:solidFill>
                  <a:srgbClr val="000000"/>
                </a:solidFill>
                <a:latin typeface="Open Sans"/>
                <a:ea typeface="Open Sans"/>
                <a:cs typeface="Open Sans"/>
                <a:sym typeface="Open Sans"/>
              </a:rPr>
              <a:t>relevant information.</a:t>
            </a:r>
          </a:p>
        </p:txBody>
      </p:sp>
      <p:sp>
        <p:nvSpPr>
          <p:cNvPr name="TextBox 20" id="20"/>
          <p:cNvSpPr txBox="true"/>
          <p:nvPr/>
        </p:nvSpPr>
        <p:spPr>
          <a:xfrm rot="0">
            <a:off x="6572031" y="2844241"/>
            <a:ext cx="1646330" cy="1087069"/>
          </a:xfrm>
          <a:prstGeom prst="rect">
            <a:avLst/>
          </a:prstGeom>
        </p:spPr>
        <p:txBody>
          <a:bodyPr anchor="t" rtlCol="false" tIns="0" lIns="0" bIns="0" rIns="0">
            <a:spAutoFit/>
          </a:bodyPr>
          <a:lstStyle/>
          <a:p>
            <a:pPr algn="l">
              <a:lnSpc>
                <a:spcPts val="8467"/>
              </a:lnSpc>
            </a:pPr>
            <a:r>
              <a:rPr lang="en-US" b="true" sz="7200" spc="64">
                <a:solidFill>
                  <a:srgbClr val="00AC3E"/>
                </a:solidFill>
                <a:latin typeface="IBM Plex Sans Condensed Bold"/>
                <a:ea typeface="IBM Plex Sans Condensed Bold"/>
                <a:cs typeface="IBM Plex Sans Condensed Bold"/>
                <a:sym typeface="IBM Plex Sans Condensed Bold"/>
              </a:rPr>
              <a:t>45%</a:t>
            </a:r>
          </a:p>
        </p:txBody>
      </p:sp>
      <p:sp>
        <p:nvSpPr>
          <p:cNvPr name="TextBox 21" id="21"/>
          <p:cNvSpPr txBox="true"/>
          <p:nvPr/>
        </p:nvSpPr>
        <p:spPr>
          <a:xfrm rot="0">
            <a:off x="6271508" y="3835727"/>
            <a:ext cx="2207257" cy="150419"/>
          </a:xfrm>
          <a:prstGeom prst="rect">
            <a:avLst/>
          </a:prstGeom>
        </p:spPr>
        <p:txBody>
          <a:bodyPr anchor="t" rtlCol="false" tIns="0" lIns="0" bIns="0" rIns="0">
            <a:spAutoFit/>
          </a:bodyPr>
          <a:lstStyle/>
          <a:p>
            <a:pPr algn="l">
              <a:lnSpc>
                <a:spcPts val="1260"/>
              </a:lnSpc>
            </a:pPr>
            <a:r>
              <a:rPr lang="en-US" sz="800">
                <a:solidFill>
                  <a:srgbClr val="000000"/>
                </a:solidFill>
                <a:latin typeface="Open Sans"/>
                <a:ea typeface="Open Sans"/>
                <a:cs typeface="Open Sans"/>
                <a:sym typeface="Open Sans"/>
              </a:rPr>
              <a:t>Estimated reduction in steps to resolution with </a:t>
            </a:r>
          </a:p>
        </p:txBody>
      </p:sp>
      <p:sp>
        <p:nvSpPr>
          <p:cNvPr name="TextBox 22" id="22"/>
          <p:cNvSpPr txBox="true"/>
          <p:nvPr/>
        </p:nvSpPr>
        <p:spPr>
          <a:xfrm rot="0">
            <a:off x="6271508" y="4014797"/>
            <a:ext cx="623116" cy="93269"/>
          </a:xfrm>
          <a:prstGeom prst="rect">
            <a:avLst/>
          </a:prstGeom>
        </p:spPr>
        <p:txBody>
          <a:bodyPr anchor="t" rtlCol="false" tIns="0" lIns="0" bIns="0" rIns="0">
            <a:spAutoFit/>
          </a:bodyPr>
          <a:lstStyle/>
          <a:p>
            <a:pPr algn="l">
              <a:lnSpc>
                <a:spcPts val="660"/>
              </a:lnSpc>
            </a:pPr>
            <a:r>
              <a:rPr lang="en-US" sz="800">
                <a:solidFill>
                  <a:srgbClr val="000000"/>
                </a:solidFill>
                <a:latin typeface="Open Sans"/>
                <a:ea typeface="Open Sans"/>
                <a:cs typeface="Open Sans"/>
                <a:sym typeface="Open Sans"/>
              </a:rPr>
              <a:t>new process.</a:t>
            </a:r>
          </a:p>
        </p:txBody>
      </p:sp>
      <p:sp>
        <p:nvSpPr>
          <p:cNvPr name="TextBox 23" id="23"/>
          <p:cNvSpPr txBox="true"/>
          <p:nvPr/>
        </p:nvSpPr>
        <p:spPr>
          <a:xfrm rot="0">
            <a:off x="8637384" y="4752899"/>
            <a:ext cx="49425" cy="190567"/>
          </a:xfrm>
          <a:prstGeom prst="rect">
            <a:avLst/>
          </a:prstGeom>
        </p:spPr>
        <p:txBody>
          <a:bodyPr anchor="t" rtlCol="false" tIns="0" lIns="0" bIns="0" rIns="0">
            <a:spAutoFit/>
          </a:bodyPr>
          <a:lstStyle/>
          <a:p>
            <a:pPr algn="l">
              <a:lnSpc>
                <a:spcPts val="1749"/>
              </a:lnSpc>
            </a:pPr>
            <a:r>
              <a:rPr lang="en-US" sz="699" spc="-11">
                <a:solidFill>
                  <a:srgbClr val="000000"/>
                </a:solidFill>
                <a:latin typeface="Open Sans"/>
                <a:ea typeface="Open Sans"/>
                <a:cs typeface="Open Sans"/>
                <a:sym typeface="Open Sans"/>
              </a:rPr>
              <a:t>8</a:t>
            </a:r>
          </a:p>
        </p:txBody>
      </p:sp>
      <p:sp>
        <p:nvSpPr>
          <p:cNvPr name="TextBox 24" id="24"/>
          <p:cNvSpPr txBox="true"/>
          <p:nvPr/>
        </p:nvSpPr>
        <p:spPr>
          <a:xfrm rot="0">
            <a:off x="475059" y="2825286"/>
            <a:ext cx="2173329" cy="243764"/>
          </a:xfrm>
          <a:prstGeom prst="rect">
            <a:avLst/>
          </a:prstGeom>
        </p:spPr>
        <p:txBody>
          <a:bodyPr anchor="t" rtlCol="false" tIns="0" lIns="0" bIns="0" rIns="0">
            <a:spAutoFit/>
          </a:bodyPr>
          <a:lstStyle/>
          <a:p>
            <a:pPr algn="l">
              <a:lnSpc>
                <a:spcPts val="960"/>
              </a:lnSpc>
            </a:pPr>
            <a:r>
              <a:rPr lang="en-US" sz="800">
                <a:solidFill>
                  <a:srgbClr val="000000"/>
                </a:solidFill>
                <a:latin typeface="Open Sans"/>
                <a:ea typeface="Open Sans"/>
                <a:cs typeface="Open Sans"/>
                <a:sym typeface="Open Sans"/>
              </a:rPr>
              <a:t>Days is the current average response time for escalations.</a:t>
            </a:r>
          </a:p>
        </p:txBody>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352015" y="4573124"/>
            <a:ext cx="402022" cy="433845"/>
          </a:xfrm>
          <a:custGeom>
            <a:avLst/>
            <a:gdLst/>
            <a:ahLst/>
            <a:cxnLst/>
            <a:rect r="r" b="b" t="t" l="l"/>
            <a:pathLst>
              <a:path h="433845" w="402022">
                <a:moveTo>
                  <a:pt x="0" y="0"/>
                </a:moveTo>
                <a:lnTo>
                  <a:pt x="402022" y="0"/>
                </a:lnTo>
                <a:lnTo>
                  <a:pt x="402022" y="433845"/>
                </a:lnTo>
                <a:lnTo>
                  <a:pt x="0" y="433845"/>
                </a:lnTo>
                <a:lnTo>
                  <a:pt x="0" y="0"/>
                </a:lnTo>
                <a:close/>
              </a:path>
            </a:pathLst>
          </a:custGeom>
          <a:blipFill>
            <a:blip r:embed="rId4"/>
            <a:stretch>
              <a:fillRect l="0" t="0" r="0" b="0"/>
            </a:stretch>
          </a:blipFill>
        </p:spPr>
      </p:sp>
      <p:sp>
        <p:nvSpPr>
          <p:cNvPr name="Freeform 4" id="4"/>
          <p:cNvSpPr/>
          <p:nvPr/>
        </p:nvSpPr>
        <p:spPr>
          <a:xfrm flipH="false" flipV="false" rot="0">
            <a:off x="746112" y="1397756"/>
            <a:ext cx="4590164" cy="1789300"/>
          </a:xfrm>
          <a:custGeom>
            <a:avLst/>
            <a:gdLst/>
            <a:ahLst/>
            <a:cxnLst/>
            <a:rect r="r" b="b" t="t" l="l"/>
            <a:pathLst>
              <a:path h="1789300" w="4590164">
                <a:moveTo>
                  <a:pt x="0" y="0"/>
                </a:moveTo>
                <a:lnTo>
                  <a:pt x="4590164" y="0"/>
                </a:lnTo>
                <a:lnTo>
                  <a:pt x="4590164" y="1789299"/>
                </a:lnTo>
                <a:lnTo>
                  <a:pt x="0" y="1789299"/>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5" id="5"/>
          <p:cNvSpPr/>
          <p:nvPr/>
        </p:nvSpPr>
        <p:spPr>
          <a:xfrm flipH="false" flipV="false" rot="0">
            <a:off x="1014851" y="4612167"/>
            <a:ext cx="7124700" cy="301209"/>
          </a:xfrm>
          <a:custGeom>
            <a:avLst/>
            <a:gdLst/>
            <a:ahLst/>
            <a:cxnLst/>
            <a:rect r="r" b="b" t="t" l="l"/>
            <a:pathLst>
              <a:path h="301209" w="7124700">
                <a:moveTo>
                  <a:pt x="0" y="0"/>
                </a:moveTo>
                <a:lnTo>
                  <a:pt x="7124700" y="0"/>
                </a:lnTo>
                <a:lnTo>
                  <a:pt x="7124700" y="301209"/>
                </a:lnTo>
                <a:lnTo>
                  <a:pt x="0" y="301209"/>
                </a:lnTo>
                <a:lnTo>
                  <a:pt x="0" y="0"/>
                </a:lnTo>
                <a:close/>
              </a:path>
            </a:pathLst>
          </a:custGeom>
          <a:blipFill>
            <a:blip r:embed="rId7">
              <a:extLst>
                <a:ext uri="{96DAC541-7B7A-43D3-8B79-37D633B846F1}">
                  <asvg:svgBlip xmlns:asvg="http://schemas.microsoft.com/office/drawing/2016/SVG/main" r:embed="rId8"/>
                </a:ext>
              </a:extLst>
            </a:blip>
            <a:stretch>
              <a:fillRect l="0" t="0" r="0" b="0"/>
            </a:stretch>
          </a:blipFill>
        </p:spPr>
      </p:sp>
      <p:sp>
        <p:nvSpPr>
          <p:cNvPr name="Freeform 6" id="6"/>
          <p:cNvSpPr/>
          <p:nvPr/>
        </p:nvSpPr>
        <p:spPr>
          <a:xfrm flipH="false" flipV="false" rot="0">
            <a:off x="5687006" y="1581226"/>
            <a:ext cx="2513114" cy="1477327"/>
          </a:xfrm>
          <a:custGeom>
            <a:avLst/>
            <a:gdLst/>
            <a:ahLst/>
            <a:cxnLst/>
            <a:rect r="r" b="b" t="t" l="l"/>
            <a:pathLst>
              <a:path h="1477327" w="2513114">
                <a:moveTo>
                  <a:pt x="0" y="0"/>
                </a:moveTo>
                <a:lnTo>
                  <a:pt x="2513114" y="0"/>
                </a:lnTo>
                <a:lnTo>
                  <a:pt x="2513114" y="1477328"/>
                </a:lnTo>
                <a:lnTo>
                  <a:pt x="0" y="1477328"/>
                </a:lnTo>
                <a:lnTo>
                  <a:pt x="0" y="0"/>
                </a:lnTo>
                <a:close/>
              </a:path>
            </a:pathLst>
          </a:custGeom>
          <a:blipFill>
            <a:blip r:embed="rId9">
              <a:extLst>
                <a:ext uri="{96DAC541-7B7A-43D3-8B79-37D633B846F1}">
                  <asvg:svgBlip xmlns:asvg="http://schemas.microsoft.com/office/drawing/2016/SVG/main" r:embed="rId10"/>
                </a:ext>
              </a:extLst>
            </a:blip>
            <a:stretch>
              <a:fillRect l="0" t="0" r="0" b="0"/>
            </a:stretch>
          </a:blipFill>
        </p:spPr>
      </p:sp>
      <p:sp>
        <p:nvSpPr>
          <p:cNvPr name="Freeform 7" id="7"/>
          <p:cNvSpPr/>
          <p:nvPr/>
        </p:nvSpPr>
        <p:spPr>
          <a:xfrm flipH="false" flipV="false" rot="0">
            <a:off x="457200" y="4029885"/>
            <a:ext cx="8229600" cy="276997"/>
          </a:xfrm>
          <a:custGeom>
            <a:avLst/>
            <a:gdLst/>
            <a:ahLst/>
            <a:cxnLst/>
            <a:rect r="r" b="b" t="t" l="l"/>
            <a:pathLst>
              <a:path h="276997" w="8229600">
                <a:moveTo>
                  <a:pt x="0" y="0"/>
                </a:moveTo>
                <a:lnTo>
                  <a:pt x="8229600" y="0"/>
                </a:lnTo>
                <a:lnTo>
                  <a:pt x="8229600" y="276996"/>
                </a:lnTo>
                <a:lnTo>
                  <a:pt x="0" y="276996"/>
                </a:lnTo>
                <a:lnTo>
                  <a:pt x="0" y="0"/>
                </a:lnTo>
                <a:close/>
              </a:path>
            </a:pathLst>
          </a:custGeom>
          <a:blipFill>
            <a:blip r:embed="rId11">
              <a:extLst>
                <a:ext uri="{96DAC541-7B7A-43D3-8B79-37D633B846F1}">
                  <asvg:svgBlip xmlns:asvg="http://schemas.microsoft.com/office/drawing/2016/SVG/main" r:embed="rId12"/>
                </a:ext>
              </a:extLst>
            </a:blip>
            <a:stretch>
              <a:fillRect l="0" t="0" r="0" b="0"/>
            </a:stretch>
          </a:blipFill>
        </p:spPr>
      </p:sp>
      <p:sp>
        <p:nvSpPr>
          <p:cNvPr name="Freeform 8" id="8"/>
          <p:cNvSpPr/>
          <p:nvPr/>
        </p:nvSpPr>
        <p:spPr>
          <a:xfrm flipH="false" flipV="false" rot="0">
            <a:off x="393697" y="369884"/>
            <a:ext cx="8356597" cy="855659"/>
          </a:xfrm>
          <a:custGeom>
            <a:avLst/>
            <a:gdLst/>
            <a:ahLst/>
            <a:cxnLst/>
            <a:rect r="r" b="b" t="t" l="l"/>
            <a:pathLst>
              <a:path h="855659" w="8356597">
                <a:moveTo>
                  <a:pt x="0" y="0"/>
                </a:moveTo>
                <a:lnTo>
                  <a:pt x="8356597" y="0"/>
                </a:lnTo>
                <a:lnTo>
                  <a:pt x="8356597" y="855660"/>
                </a:lnTo>
                <a:lnTo>
                  <a:pt x="0" y="855660"/>
                </a:lnTo>
                <a:lnTo>
                  <a:pt x="0" y="0"/>
                </a:lnTo>
                <a:close/>
              </a:path>
            </a:pathLst>
          </a:custGeom>
          <a:blipFill>
            <a:blip r:embed="rId13">
              <a:extLst>
                <a:ext uri="{96DAC541-7B7A-43D3-8B79-37D633B846F1}">
                  <asvg:svgBlip xmlns:asvg="http://schemas.microsoft.com/office/drawing/2016/SVG/main" r:embed="rId14"/>
                </a:ext>
              </a:extLst>
            </a:blip>
            <a:stretch>
              <a:fillRect l="0" t="0" r="0" b="0"/>
            </a:stretch>
          </a:blipFill>
        </p:spPr>
      </p:sp>
      <p:sp>
        <p:nvSpPr>
          <p:cNvPr name="Freeform 9" id="9"/>
          <p:cNvSpPr/>
          <p:nvPr/>
        </p:nvSpPr>
        <p:spPr>
          <a:xfrm flipH="false" flipV="false" rot="0">
            <a:off x="8458200" y="4700016"/>
            <a:ext cx="228600" cy="228600"/>
          </a:xfrm>
          <a:custGeom>
            <a:avLst/>
            <a:gdLst/>
            <a:ahLst/>
            <a:cxnLst/>
            <a:rect r="r" b="b" t="t" l="l"/>
            <a:pathLst>
              <a:path h="228600" w="228600">
                <a:moveTo>
                  <a:pt x="0" y="0"/>
                </a:moveTo>
                <a:lnTo>
                  <a:pt x="228600" y="0"/>
                </a:lnTo>
                <a:lnTo>
                  <a:pt x="228600" y="228600"/>
                </a:lnTo>
                <a:lnTo>
                  <a:pt x="0" y="228600"/>
                </a:lnTo>
                <a:lnTo>
                  <a:pt x="0" y="0"/>
                </a:lnTo>
                <a:close/>
              </a:path>
            </a:pathLst>
          </a:custGeom>
          <a:blipFill>
            <a:blip r:embed="rId15">
              <a:extLst>
                <a:ext uri="{96DAC541-7B7A-43D3-8B79-37D633B846F1}">
                  <asvg:svgBlip xmlns:asvg="http://schemas.microsoft.com/office/drawing/2016/SVG/main" r:embed="rId16"/>
                </a:ext>
              </a:extLst>
            </a:blip>
            <a:stretch>
              <a:fillRect l="0" t="0" r="0" b="0"/>
            </a:stretch>
          </a:blipFill>
        </p:spPr>
      </p:sp>
      <p:sp>
        <p:nvSpPr>
          <p:cNvPr name="TextBox 10" id="10"/>
          <p:cNvSpPr txBox="true"/>
          <p:nvPr/>
        </p:nvSpPr>
        <p:spPr>
          <a:xfrm rot="0">
            <a:off x="2781319" y="4806477"/>
            <a:ext cx="3593897" cy="116405"/>
          </a:xfrm>
          <a:prstGeom prst="rect">
            <a:avLst/>
          </a:prstGeom>
        </p:spPr>
        <p:txBody>
          <a:bodyPr anchor="t" rtlCol="false" tIns="0" lIns="0" bIns="0" rIns="0">
            <a:spAutoFit/>
          </a:bodyPr>
          <a:lstStyle/>
          <a:p>
            <a:pPr algn="l">
              <a:lnSpc>
                <a:spcPts val="910"/>
              </a:lnSpc>
            </a:pPr>
            <a:r>
              <a:rPr lang="en-US" sz="650" spc="-8">
                <a:solidFill>
                  <a:srgbClr val="000000"/>
                </a:solidFill>
                <a:latin typeface="IBM Plex Sans"/>
                <a:ea typeface="IBM Plex Sans"/>
                <a:cs typeface="IBM Plex Sans"/>
                <a:sym typeface="IBM Plex Sans"/>
              </a:rPr>
              <a:t>Verizon confidential and proprietary. Unauthorized disclosure, reproduction or other use prohibited.</a:t>
            </a:r>
          </a:p>
        </p:txBody>
      </p:sp>
      <p:sp>
        <p:nvSpPr>
          <p:cNvPr name="TextBox 11" id="11"/>
          <p:cNvSpPr txBox="true"/>
          <p:nvPr/>
        </p:nvSpPr>
        <p:spPr>
          <a:xfrm rot="0">
            <a:off x="457200" y="492223"/>
            <a:ext cx="5664965" cy="342710"/>
          </a:xfrm>
          <a:prstGeom prst="rect">
            <a:avLst/>
          </a:prstGeom>
        </p:spPr>
        <p:txBody>
          <a:bodyPr anchor="t" rtlCol="false" tIns="0" lIns="0" bIns="0" rIns="0">
            <a:spAutoFit/>
          </a:bodyPr>
          <a:lstStyle/>
          <a:p>
            <a:pPr algn="l">
              <a:lnSpc>
                <a:spcPts val="2800"/>
              </a:lnSpc>
            </a:pPr>
            <a:r>
              <a:rPr lang="en-US" b="true" sz="2000" spc="18">
                <a:solidFill>
                  <a:srgbClr val="000000"/>
                </a:solidFill>
                <a:latin typeface="IBM Plex Sans Condensed Bold"/>
                <a:ea typeface="IBM Plex Sans Condensed Bold"/>
                <a:cs typeface="IBM Plex Sans Condensed Bold"/>
                <a:sym typeface="IBM Plex Sans Condensed Bold"/>
              </a:rPr>
              <a:t>Key results of new Slack VBG Escalations Process</a:t>
            </a:r>
          </a:p>
        </p:txBody>
      </p:sp>
      <p:sp>
        <p:nvSpPr>
          <p:cNvPr name="TextBox 12" id="12"/>
          <p:cNvSpPr txBox="true"/>
          <p:nvPr/>
        </p:nvSpPr>
        <p:spPr>
          <a:xfrm rot="0">
            <a:off x="919420" y="1428093"/>
            <a:ext cx="3425647" cy="1621041"/>
          </a:xfrm>
          <a:prstGeom prst="rect">
            <a:avLst/>
          </a:prstGeom>
        </p:spPr>
        <p:txBody>
          <a:bodyPr anchor="t" rtlCol="false" tIns="0" lIns="0" bIns="0" rIns="0">
            <a:spAutoFit/>
          </a:bodyPr>
          <a:lstStyle/>
          <a:p>
            <a:pPr algn="l">
              <a:lnSpc>
                <a:spcPts val="2160"/>
              </a:lnSpc>
            </a:pPr>
            <a:r>
              <a:rPr lang="en-US" sz="1200">
                <a:solidFill>
                  <a:srgbClr val="000000"/>
                </a:solidFill>
                <a:latin typeface="Open Sans"/>
                <a:ea typeface="Open Sans"/>
                <a:cs typeface="Open Sans"/>
                <a:sym typeface="Open Sans"/>
              </a:rPr>
              <a:t>•Only one form for reps to fill out. •Solves problem of missing information. •Empowers escalation team to respond quickly. •Reduces steps for quicker response. •Improves response time for customers. •Multiple people can handle escalations.</a:t>
            </a:r>
          </a:p>
        </p:txBody>
      </p:sp>
      <p:sp>
        <p:nvSpPr>
          <p:cNvPr name="TextBox 13" id="13"/>
          <p:cNvSpPr txBox="true"/>
          <p:nvPr/>
        </p:nvSpPr>
        <p:spPr>
          <a:xfrm rot="0">
            <a:off x="1425311" y="4053602"/>
            <a:ext cx="6293968" cy="201816"/>
          </a:xfrm>
          <a:prstGeom prst="rect">
            <a:avLst/>
          </a:prstGeom>
        </p:spPr>
        <p:txBody>
          <a:bodyPr anchor="t" rtlCol="false" tIns="0" lIns="0" bIns="0" rIns="0">
            <a:spAutoFit/>
          </a:bodyPr>
          <a:lstStyle/>
          <a:p>
            <a:pPr algn="l">
              <a:lnSpc>
                <a:spcPts val="1679"/>
              </a:lnSpc>
            </a:pPr>
            <a:r>
              <a:rPr lang="en-US" b="true" sz="1200">
                <a:solidFill>
                  <a:srgbClr val="FFFFFF"/>
                </a:solidFill>
                <a:latin typeface="Open Sans Bold"/>
                <a:ea typeface="Open Sans Bold"/>
                <a:cs typeface="Open Sans Bold"/>
                <a:sym typeface="Open Sans Bold"/>
              </a:rPr>
              <a:t>The new escalations process improves eﬃciency and reduces the steps to resolution.</a:t>
            </a:r>
          </a:p>
        </p:txBody>
      </p:sp>
      <p:sp>
        <p:nvSpPr>
          <p:cNvPr name="TextBox 14" id="14"/>
          <p:cNvSpPr txBox="true"/>
          <p:nvPr/>
        </p:nvSpPr>
        <p:spPr>
          <a:xfrm rot="0">
            <a:off x="5772731" y="1486614"/>
            <a:ext cx="2351608" cy="1645749"/>
          </a:xfrm>
          <a:prstGeom prst="rect">
            <a:avLst/>
          </a:prstGeom>
        </p:spPr>
        <p:txBody>
          <a:bodyPr anchor="t" rtlCol="false" tIns="0" lIns="0" bIns="0" rIns="0">
            <a:spAutoFit/>
          </a:bodyPr>
          <a:lstStyle/>
          <a:p>
            <a:pPr algn="l">
              <a:lnSpc>
                <a:spcPts val="2160"/>
              </a:lnSpc>
            </a:pPr>
            <a:r>
              <a:rPr lang="en-US" b="true" sz="1800" spc="16">
                <a:solidFill>
                  <a:srgbClr val="000000"/>
                </a:solidFill>
                <a:latin typeface="IBM Plex Sans Condensed Bold"/>
                <a:ea typeface="IBM Plex Sans Condensed Bold"/>
                <a:cs typeface="IBM Plex Sans Condensed Bold"/>
                <a:sym typeface="IBM Plex Sans Condensed Bold"/>
              </a:rPr>
              <a:t>Quicker response time for escalations.  Improved process saves both time and resources.</a:t>
            </a:r>
          </a:p>
        </p:txBody>
      </p:sp>
      <p:sp>
        <p:nvSpPr>
          <p:cNvPr name="TextBox 15" id="15"/>
          <p:cNvSpPr txBox="true"/>
          <p:nvPr/>
        </p:nvSpPr>
        <p:spPr>
          <a:xfrm rot="0">
            <a:off x="8637384" y="4829099"/>
            <a:ext cx="49425" cy="114367"/>
          </a:xfrm>
          <a:prstGeom prst="rect">
            <a:avLst/>
          </a:prstGeom>
        </p:spPr>
        <p:txBody>
          <a:bodyPr anchor="t" rtlCol="false" tIns="0" lIns="0" bIns="0" rIns="0">
            <a:spAutoFit/>
          </a:bodyPr>
          <a:lstStyle/>
          <a:p>
            <a:pPr algn="l">
              <a:lnSpc>
                <a:spcPts val="979"/>
              </a:lnSpc>
            </a:pPr>
            <a:r>
              <a:rPr lang="en-US" sz="699" spc="-11">
                <a:solidFill>
                  <a:srgbClr val="000000"/>
                </a:solidFill>
                <a:latin typeface="Open Sans"/>
                <a:ea typeface="Open Sans"/>
                <a:cs typeface="Open Sans"/>
                <a:sym typeface="Open Sans"/>
              </a:rPr>
              <a:t>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DAGIgKOTqCI</dc:identifier>
  <dcterms:modified xsi:type="dcterms:W3CDTF">2011-08-01T06:04:30Z</dcterms:modified>
  <cp:revision>1</cp:revision>
  <dc:title>Slack VBG Escalations.pdf</dc:title>
</cp:coreProperties>
</file>